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4101" r:id="rId4"/>
  </p:sldMasterIdLst>
  <p:notesMasterIdLst>
    <p:notesMasterId r:id="rId21"/>
  </p:notesMasterIdLst>
  <p:sldIdLst>
    <p:sldId id="267" r:id="rId5"/>
    <p:sldId id="261" r:id="rId6"/>
    <p:sldId id="283" r:id="rId7"/>
    <p:sldId id="285" r:id="rId8"/>
    <p:sldId id="271" r:id="rId9"/>
    <p:sldId id="288" r:id="rId10"/>
    <p:sldId id="289" r:id="rId11"/>
    <p:sldId id="290" r:id="rId12"/>
    <p:sldId id="291" r:id="rId13"/>
    <p:sldId id="300" r:id="rId14"/>
    <p:sldId id="293" r:id="rId15"/>
    <p:sldId id="294" r:id="rId16"/>
    <p:sldId id="296" r:id="rId17"/>
    <p:sldId id="297" r:id="rId18"/>
    <p:sldId id="298" r:id="rId19"/>
    <p:sldId id="29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F0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102" autoAdjust="0"/>
    <p:restoredTop sz="94660"/>
  </p:normalViewPr>
  <p:slideViewPr>
    <p:cSldViewPr snapToGrid="0">
      <p:cViewPr varScale="1">
        <p:scale>
          <a:sx n="72" d="100"/>
          <a:sy n="72" d="100"/>
        </p:scale>
        <p:origin x="84" y="73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A0533-A760-432F-87BD-515264C2976F}" type="datetimeFigureOut">
              <a:rPr lang="en-US" smtClean="0"/>
              <a:t>9/12/2024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46F2B-1084-40BA-9F0A-B1F6847335C5}" type="slidenum">
              <a:rPr lang="en-US" smtClean="0"/>
              <a:t>‹#›</a:t>
            </a:fld>
            <a:endParaRPr lang="en-US" dirty="0"/>
          </a:p>
        </p:txBody>
      </p:sp>
    </p:spTree>
    <p:extLst>
      <p:ext uri="{BB962C8B-B14F-4D97-AF65-F5344CB8AC3E}">
        <p14:creationId xmlns:p14="http://schemas.microsoft.com/office/powerpoint/2010/main" val="381207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10F1-E261-4074-8051-FCABBC59EE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08B1F1-E038-4AB8-AB69-C77ED50D22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5E3F12-95FE-42BE-A18E-B95B19477FBB}"/>
              </a:ext>
            </a:extLst>
          </p:cNvPr>
          <p:cNvSpPr>
            <a:spLocks noGrp="1"/>
          </p:cNvSpPr>
          <p:nvPr>
            <p:ph type="dt" sz="half" idx="10"/>
          </p:nvPr>
        </p:nvSpPr>
        <p:spPr/>
        <p:txBody>
          <a:bodyPr/>
          <a:lstStyle/>
          <a:p>
            <a:fld id="{75F0045C-9C5D-4237-8D86-673F5CDEB9EE}" type="datetime1">
              <a:rPr lang="en-US" smtClean="0"/>
              <a:t>9/12/2024</a:t>
            </a:fld>
            <a:endParaRPr lang="en-US" dirty="0"/>
          </a:p>
        </p:txBody>
      </p:sp>
      <p:sp>
        <p:nvSpPr>
          <p:cNvPr id="5" name="Footer Placeholder 4">
            <a:extLst>
              <a:ext uri="{FF2B5EF4-FFF2-40B4-BE49-F238E27FC236}">
                <a16:creationId xmlns:a16="http://schemas.microsoft.com/office/drawing/2014/main" id="{62B15FED-9571-4B99-B759-727B6D8032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2023F8-2E55-48F6-8829-1DB5D7F54FCB}"/>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93540693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F9AF4-4321-4BAE-9D9D-08880C59B2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C04A23-0D8B-4EE7-889E-9B6F45B6EB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357C9-BB80-40FD-B283-45692AC58E4D}"/>
              </a:ext>
            </a:extLst>
          </p:cNvPr>
          <p:cNvSpPr>
            <a:spLocks noGrp="1"/>
          </p:cNvSpPr>
          <p:nvPr>
            <p:ph type="dt" sz="half" idx="10"/>
          </p:nvPr>
        </p:nvSpPr>
        <p:spPr/>
        <p:txBody>
          <a:bodyPr/>
          <a:lstStyle/>
          <a:p>
            <a:fld id="{57967B8F-408A-4799-8025-D8E6A24772E6}" type="datetime1">
              <a:rPr lang="en-US" smtClean="0"/>
              <a:t>9/12/2024</a:t>
            </a:fld>
            <a:endParaRPr lang="en-US" dirty="0"/>
          </a:p>
        </p:txBody>
      </p:sp>
      <p:sp>
        <p:nvSpPr>
          <p:cNvPr id="5" name="Footer Placeholder 4">
            <a:extLst>
              <a:ext uri="{FF2B5EF4-FFF2-40B4-BE49-F238E27FC236}">
                <a16:creationId xmlns:a16="http://schemas.microsoft.com/office/drawing/2014/main" id="{9241B088-FD58-491E-BC62-684DEB9CB6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85B73A-3827-464A-B0DD-C071500233D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44562765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FA64CF-7C1C-48B9-AAC3-82132E7ED3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2C6856-6F95-4B9F-AC86-DA7C36B9C3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C5171-31EA-4E6A-9F30-59CC88564745}"/>
              </a:ext>
            </a:extLst>
          </p:cNvPr>
          <p:cNvSpPr>
            <a:spLocks noGrp="1"/>
          </p:cNvSpPr>
          <p:nvPr>
            <p:ph type="dt" sz="half" idx="10"/>
          </p:nvPr>
        </p:nvSpPr>
        <p:spPr/>
        <p:txBody>
          <a:bodyPr/>
          <a:lstStyle/>
          <a:p>
            <a:fld id="{82DDB780-22E9-4312-A599-46A93874FF08}" type="datetime1">
              <a:rPr lang="en-US" smtClean="0"/>
              <a:t>9/12/2024</a:t>
            </a:fld>
            <a:endParaRPr lang="en-US" dirty="0"/>
          </a:p>
        </p:txBody>
      </p:sp>
      <p:sp>
        <p:nvSpPr>
          <p:cNvPr id="5" name="Footer Placeholder 4">
            <a:extLst>
              <a:ext uri="{FF2B5EF4-FFF2-40B4-BE49-F238E27FC236}">
                <a16:creationId xmlns:a16="http://schemas.microsoft.com/office/drawing/2014/main" id="{EE36AF93-094E-4DBB-977F-6332FBE9DD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3047AE-789B-4D81-B46C-7FF71E7E585A}"/>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649914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25E35-8C51-40C4-AADD-BE12420113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C96BD3-B3F4-444D-B973-59FAE428B3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0DE6C-1B8C-4344-9B44-84B419601CD7}"/>
              </a:ext>
            </a:extLst>
          </p:cNvPr>
          <p:cNvSpPr>
            <a:spLocks noGrp="1"/>
          </p:cNvSpPr>
          <p:nvPr>
            <p:ph type="dt" sz="half" idx="10"/>
          </p:nvPr>
        </p:nvSpPr>
        <p:spPr/>
        <p:txBody>
          <a:bodyPr/>
          <a:lstStyle/>
          <a:p>
            <a:fld id="{72814403-9862-4182-8204-7E0A97B81197}" type="datetime1">
              <a:rPr lang="en-US" smtClean="0"/>
              <a:t>9/12/2024</a:t>
            </a:fld>
            <a:endParaRPr lang="en-US" dirty="0"/>
          </a:p>
        </p:txBody>
      </p:sp>
      <p:sp>
        <p:nvSpPr>
          <p:cNvPr id="5" name="Footer Placeholder 4">
            <a:extLst>
              <a:ext uri="{FF2B5EF4-FFF2-40B4-BE49-F238E27FC236}">
                <a16:creationId xmlns:a16="http://schemas.microsoft.com/office/drawing/2014/main" id="{2BF313D8-62FD-4937-8B17-41CBD1F6C8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0F6882-8A15-4F85-B230-482C7502A87C}"/>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80785726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A7186-6E56-4EEF-AFD0-D8004F8687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65D62E-59AD-4196-9FD8-53BCF714DE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A55172-654B-4B95-BD95-C27B8054E31A}"/>
              </a:ext>
            </a:extLst>
          </p:cNvPr>
          <p:cNvSpPr>
            <a:spLocks noGrp="1"/>
          </p:cNvSpPr>
          <p:nvPr>
            <p:ph type="dt" sz="half" idx="10"/>
          </p:nvPr>
        </p:nvSpPr>
        <p:spPr/>
        <p:txBody>
          <a:bodyPr/>
          <a:lstStyle/>
          <a:p>
            <a:fld id="{30C17E77-2DAA-4CB5-A4E8-D837BAC7CF0D}" type="datetime1">
              <a:rPr lang="en-US" smtClean="0"/>
              <a:t>9/12/2024</a:t>
            </a:fld>
            <a:endParaRPr lang="en-US" dirty="0"/>
          </a:p>
        </p:txBody>
      </p:sp>
      <p:sp>
        <p:nvSpPr>
          <p:cNvPr id="5" name="Footer Placeholder 4">
            <a:extLst>
              <a:ext uri="{FF2B5EF4-FFF2-40B4-BE49-F238E27FC236}">
                <a16:creationId xmlns:a16="http://schemas.microsoft.com/office/drawing/2014/main" id="{67E3AB5B-B065-4820-A7E9-58D2104F04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19B1E7-7C59-432E-BA80-A5E0F2E96CF2}"/>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54174884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26AA5-E588-4362-8637-900C3C2BA9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CED840-077F-4722-A6B8-4E4D037C06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5524BD-1AD5-4D1B-8EDA-D3471BEBFC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58A2AE-452F-4294-B3D0-B2DC746E05A2}"/>
              </a:ext>
            </a:extLst>
          </p:cNvPr>
          <p:cNvSpPr>
            <a:spLocks noGrp="1"/>
          </p:cNvSpPr>
          <p:nvPr>
            <p:ph type="dt" sz="half" idx="10"/>
          </p:nvPr>
        </p:nvSpPr>
        <p:spPr/>
        <p:txBody>
          <a:bodyPr/>
          <a:lstStyle/>
          <a:p>
            <a:fld id="{02473D21-3DB0-4757-A0C3-9BF1531E10F7}" type="datetime1">
              <a:rPr lang="en-US" smtClean="0"/>
              <a:t>9/12/2024</a:t>
            </a:fld>
            <a:endParaRPr lang="en-US" dirty="0"/>
          </a:p>
        </p:txBody>
      </p:sp>
      <p:sp>
        <p:nvSpPr>
          <p:cNvPr id="6" name="Footer Placeholder 5">
            <a:extLst>
              <a:ext uri="{FF2B5EF4-FFF2-40B4-BE49-F238E27FC236}">
                <a16:creationId xmlns:a16="http://schemas.microsoft.com/office/drawing/2014/main" id="{B52F521D-EA33-4405-BB23-9F9E7A21FB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3C35D9-47A8-48B6-A9A6-4869408FCEE5}"/>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574840733"/>
      </p:ext>
    </p:extLst>
  </p:cSld>
  <p:clrMapOvr>
    <a:masterClrMapping/>
  </p:clrMapOvr>
  <p:transition spd="slow"/>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DA4D-956E-4FB7-A8F8-3105F1587E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8DCA1E-2033-49FB-A3A2-725DD008DB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9B28EB-1D09-4F55-A049-1E85C0EB1F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C85DC8-7F85-4F28-9A06-2671ECBB23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BE45B0-008D-4BD3-95FD-66E568DA04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8A7F01-C0FD-419B-B33E-5926786DF02C}"/>
              </a:ext>
            </a:extLst>
          </p:cNvPr>
          <p:cNvSpPr>
            <a:spLocks noGrp="1"/>
          </p:cNvSpPr>
          <p:nvPr>
            <p:ph type="dt" sz="half" idx="10"/>
          </p:nvPr>
        </p:nvSpPr>
        <p:spPr/>
        <p:txBody>
          <a:bodyPr/>
          <a:lstStyle/>
          <a:p>
            <a:fld id="{18A93D1C-D964-4E47-86BA-BB7378BAB4BB}" type="datetime1">
              <a:rPr lang="en-US" smtClean="0"/>
              <a:t>9/12/2024</a:t>
            </a:fld>
            <a:endParaRPr lang="en-US" dirty="0"/>
          </a:p>
        </p:txBody>
      </p:sp>
      <p:sp>
        <p:nvSpPr>
          <p:cNvPr id="8" name="Footer Placeholder 7">
            <a:extLst>
              <a:ext uri="{FF2B5EF4-FFF2-40B4-BE49-F238E27FC236}">
                <a16:creationId xmlns:a16="http://schemas.microsoft.com/office/drawing/2014/main" id="{147CD4DA-32EB-450A-BE22-BE1559DF8CD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F32653F-3F24-4C37-9035-723AEA118F72}"/>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73477507"/>
      </p:ext>
    </p:extLst>
  </p:cSld>
  <p:clrMapOvr>
    <a:masterClrMapping/>
  </p:clrMapOvr>
  <p:transition spd="slow"/>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2BF30-D190-446D-93B1-98E58F67D6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41B4EC-7737-4E26-9650-07CAB72CE48D}"/>
              </a:ext>
            </a:extLst>
          </p:cNvPr>
          <p:cNvSpPr>
            <a:spLocks noGrp="1"/>
          </p:cNvSpPr>
          <p:nvPr>
            <p:ph type="dt" sz="half" idx="10"/>
          </p:nvPr>
        </p:nvSpPr>
        <p:spPr/>
        <p:txBody>
          <a:bodyPr/>
          <a:lstStyle/>
          <a:p>
            <a:fld id="{A7979A4F-B37D-4491-8B8B-837EBDB6A2F5}" type="datetime1">
              <a:rPr lang="en-US" smtClean="0"/>
              <a:t>9/12/2024</a:t>
            </a:fld>
            <a:endParaRPr lang="en-US" dirty="0"/>
          </a:p>
        </p:txBody>
      </p:sp>
      <p:sp>
        <p:nvSpPr>
          <p:cNvPr id="4" name="Footer Placeholder 3">
            <a:extLst>
              <a:ext uri="{FF2B5EF4-FFF2-40B4-BE49-F238E27FC236}">
                <a16:creationId xmlns:a16="http://schemas.microsoft.com/office/drawing/2014/main" id="{C6352FD9-4C87-4114-8878-AFAFC1C5B4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47047E8-A836-4A47-9926-E7371CB61DA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53290754"/>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760D11-89CC-4BF6-A0A5-EEE66EBB6623}"/>
              </a:ext>
            </a:extLst>
          </p:cNvPr>
          <p:cNvSpPr>
            <a:spLocks noGrp="1"/>
          </p:cNvSpPr>
          <p:nvPr>
            <p:ph type="dt" sz="half" idx="10"/>
          </p:nvPr>
        </p:nvSpPr>
        <p:spPr/>
        <p:txBody>
          <a:bodyPr/>
          <a:lstStyle/>
          <a:p>
            <a:fld id="{0C1B2006-E458-484A-ACB8-9903F9ACB1A6}" type="datetime1">
              <a:rPr lang="en-US" smtClean="0"/>
              <a:t>9/12/2024</a:t>
            </a:fld>
            <a:endParaRPr lang="en-US" dirty="0"/>
          </a:p>
        </p:txBody>
      </p:sp>
      <p:sp>
        <p:nvSpPr>
          <p:cNvPr id="3" name="Footer Placeholder 2">
            <a:extLst>
              <a:ext uri="{FF2B5EF4-FFF2-40B4-BE49-F238E27FC236}">
                <a16:creationId xmlns:a16="http://schemas.microsoft.com/office/drawing/2014/main" id="{5AE63E58-0C75-462F-894C-D87C3AF4541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B162481-77F9-48CE-8477-C114E0906D1C}"/>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9059937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009F-F7F3-4E77-90C8-38F08B56C0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E018C8-67A5-4348-8A02-33E84D3092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88701C-B37E-4079-90D1-63C4FCCF8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BE48E1-C7EE-48AE-AA8A-399547A3C160}"/>
              </a:ext>
            </a:extLst>
          </p:cNvPr>
          <p:cNvSpPr>
            <a:spLocks noGrp="1"/>
          </p:cNvSpPr>
          <p:nvPr>
            <p:ph type="dt" sz="half" idx="10"/>
          </p:nvPr>
        </p:nvSpPr>
        <p:spPr/>
        <p:txBody>
          <a:bodyPr/>
          <a:lstStyle/>
          <a:p>
            <a:fld id="{5048988D-49FE-46D4-B507-CE81D11841F0}" type="datetime1">
              <a:rPr lang="en-US" smtClean="0"/>
              <a:t>9/12/2024</a:t>
            </a:fld>
            <a:endParaRPr lang="en-US" dirty="0"/>
          </a:p>
        </p:txBody>
      </p:sp>
      <p:sp>
        <p:nvSpPr>
          <p:cNvPr id="6" name="Footer Placeholder 5">
            <a:extLst>
              <a:ext uri="{FF2B5EF4-FFF2-40B4-BE49-F238E27FC236}">
                <a16:creationId xmlns:a16="http://schemas.microsoft.com/office/drawing/2014/main" id="{3EE09047-B61B-4507-A659-D61A381593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A37DEA-C10B-4910-8126-885706F10A2F}"/>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79286550"/>
      </p:ext>
    </p:extLst>
  </p:cSld>
  <p:clrMapOvr>
    <a:masterClrMapping/>
  </p:clrMapOvr>
  <p:transition spd="slow"/>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31EF-AFE8-4663-8CFF-9CE55BEDE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3CF56C-31BD-4121-A165-01E90FEA4F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29581A-3D38-42E7-BED8-215A5E6BA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2A9682-5E9E-4BD2-9CBF-17C3347FF8C5}"/>
              </a:ext>
            </a:extLst>
          </p:cNvPr>
          <p:cNvSpPr>
            <a:spLocks noGrp="1"/>
          </p:cNvSpPr>
          <p:nvPr>
            <p:ph type="dt" sz="half" idx="10"/>
          </p:nvPr>
        </p:nvSpPr>
        <p:spPr/>
        <p:txBody>
          <a:bodyPr/>
          <a:lstStyle/>
          <a:p>
            <a:fld id="{C3AD5F3C-E7D1-47CF-9B56-98BA1F779CE1}" type="datetime1">
              <a:rPr lang="en-US" smtClean="0"/>
              <a:t>9/12/2024</a:t>
            </a:fld>
            <a:endParaRPr lang="en-US" dirty="0"/>
          </a:p>
        </p:txBody>
      </p:sp>
      <p:sp>
        <p:nvSpPr>
          <p:cNvPr id="6" name="Footer Placeholder 5">
            <a:extLst>
              <a:ext uri="{FF2B5EF4-FFF2-40B4-BE49-F238E27FC236}">
                <a16:creationId xmlns:a16="http://schemas.microsoft.com/office/drawing/2014/main" id="{7957F751-3FEC-4ACB-A8C8-D3A381767C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714B5C2-0A84-45B4-B3DF-65220E87818A}"/>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48717687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DB841C-FE10-46A0-BBCE-AEE32D737D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BE2490-5F4D-4733-A0F0-89AB96FA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37A80-11F7-435F-B6C6-727207854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13EB9-F8D2-4880-8A7F-2DBB73160BFC}" type="datetime1">
              <a:rPr lang="en-US" smtClean="0"/>
              <a:t>9/12/2024</a:t>
            </a:fld>
            <a:endParaRPr lang="en-US" dirty="0"/>
          </a:p>
        </p:txBody>
      </p:sp>
      <p:sp>
        <p:nvSpPr>
          <p:cNvPr id="5" name="Footer Placeholder 4">
            <a:extLst>
              <a:ext uri="{FF2B5EF4-FFF2-40B4-BE49-F238E27FC236}">
                <a16:creationId xmlns:a16="http://schemas.microsoft.com/office/drawing/2014/main" id="{3355DAD5-D1E7-4F6F-A5BE-B8289FFBF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009EAD4-7491-4181-B031-12273A890C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842570603"/>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ransition spd="slow"/>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48">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6A1A43-B750-4259-AA02-68777493B108}"/>
              </a:ext>
            </a:extLst>
          </p:cNvPr>
          <p:cNvSpPr>
            <a:spLocks noGrp="1"/>
          </p:cNvSpPr>
          <p:nvPr>
            <p:ph type="ctrTitle"/>
          </p:nvPr>
        </p:nvSpPr>
        <p:spPr>
          <a:xfrm>
            <a:off x="1018604" y="1053042"/>
            <a:ext cx="4458424" cy="3068357"/>
          </a:xfrm>
        </p:spPr>
        <p:txBody>
          <a:bodyPr>
            <a:normAutofit/>
          </a:bodyPr>
          <a:lstStyle/>
          <a:p>
            <a:pPr algn="l"/>
            <a:r>
              <a:rPr lang="en-US" sz="5100">
                <a:solidFill>
                  <a:srgbClr val="FFFFFF"/>
                </a:solidFill>
              </a:rPr>
              <a:t>FUNDRAISING</a:t>
            </a:r>
            <a:br>
              <a:rPr lang="en-US" sz="5100">
                <a:solidFill>
                  <a:srgbClr val="FFFFFF"/>
                </a:solidFill>
              </a:rPr>
            </a:br>
            <a:r>
              <a:rPr lang="en-US" sz="5100">
                <a:solidFill>
                  <a:srgbClr val="FFFFFF"/>
                </a:solidFill>
              </a:rPr>
              <a:t>with</a:t>
            </a:r>
            <a:br>
              <a:rPr lang="en-US" sz="5100">
                <a:solidFill>
                  <a:srgbClr val="FFFFFF"/>
                </a:solidFill>
              </a:rPr>
            </a:br>
            <a:r>
              <a:rPr lang="en-US" sz="5100">
                <a:solidFill>
                  <a:srgbClr val="FFFFFF"/>
                </a:solidFill>
              </a:rPr>
              <a:t>POLAR ENGRAVING</a:t>
            </a:r>
            <a:endParaRPr lang="en-US" sz="5100" dirty="0">
              <a:solidFill>
                <a:srgbClr val="FFFFFF"/>
              </a:solidFill>
            </a:endParaRPr>
          </a:p>
        </p:txBody>
      </p:sp>
      <p:pic>
        <p:nvPicPr>
          <p:cNvPr id="44" name="Picture 43" descr="A picture containing drawing&#10;&#10;Description automatically generated">
            <a:extLst>
              <a:ext uri="{FF2B5EF4-FFF2-40B4-BE49-F238E27FC236}">
                <a16:creationId xmlns:a16="http://schemas.microsoft.com/office/drawing/2014/main" id="{C14C5234-7428-4174-BDFF-6BD5A397DEB4}"/>
              </a:ext>
            </a:extLst>
          </p:cNvPr>
          <p:cNvPicPr>
            <a:picLocks noChangeAspect="1"/>
          </p:cNvPicPr>
          <p:nvPr/>
        </p:nvPicPr>
        <p:blipFill>
          <a:blip r:embed="rId2"/>
          <a:stretch>
            <a:fillRect/>
          </a:stretch>
        </p:blipFill>
        <p:spPr>
          <a:xfrm>
            <a:off x="6479229" y="1013789"/>
            <a:ext cx="5390093" cy="1401423"/>
          </a:xfrm>
          <a:prstGeom prst="rect">
            <a:avLst/>
          </a:prstGeom>
        </p:spPr>
      </p:pic>
      <p:cxnSp>
        <p:nvCxnSpPr>
          <p:cNvPr id="56" name="Straight Connector 50">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57" name="Straight Connector 52">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person&#10;&#10;Description automatically generated">
            <a:extLst>
              <a:ext uri="{FF2B5EF4-FFF2-40B4-BE49-F238E27FC236}">
                <a16:creationId xmlns:a16="http://schemas.microsoft.com/office/drawing/2014/main" id="{558DA843-6FAA-4738-8A81-6B80554C1964}"/>
              </a:ext>
            </a:extLst>
          </p:cNvPr>
          <p:cNvPicPr>
            <a:picLocks noChangeAspect="1"/>
          </p:cNvPicPr>
          <p:nvPr/>
        </p:nvPicPr>
        <p:blipFill rotWithShape="1">
          <a:blip r:embed="rId3"/>
          <a:srcRect t="7309" r="-2" b="7307"/>
          <a:stretch/>
        </p:blipFill>
        <p:spPr>
          <a:xfrm>
            <a:off x="7946793" y="3750733"/>
            <a:ext cx="2454964" cy="2794807"/>
          </a:xfrm>
          <a:prstGeom prst="rect">
            <a:avLst/>
          </a:prstGeom>
        </p:spPr>
      </p:pic>
      <p:pic>
        <p:nvPicPr>
          <p:cNvPr id="23" name="Picture 22" descr="A close up of a sign&#10;&#10;Description automatically generated">
            <a:extLst>
              <a:ext uri="{FF2B5EF4-FFF2-40B4-BE49-F238E27FC236}">
                <a16:creationId xmlns:a16="http://schemas.microsoft.com/office/drawing/2014/main" id="{64A5FEE5-DEC9-415C-B986-98769E4F17CF}"/>
              </a:ext>
            </a:extLst>
          </p:cNvPr>
          <p:cNvPicPr>
            <a:picLocks noChangeAspect="1"/>
          </p:cNvPicPr>
          <p:nvPr/>
        </p:nvPicPr>
        <p:blipFill>
          <a:blip r:embed="rId4"/>
          <a:stretch>
            <a:fillRect/>
          </a:stretch>
        </p:blipFill>
        <p:spPr>
          <a:xfrm>
            <a:off x="4143844" y="5092260"/>
            <a:ext cx="1952156" cy="1362605"/>
          </a:xfrm>
          <a:prstGeom prst="rect">
            <a:avLst/>
          </a:prstGeom>
        </p:spPr>
      </p:pic>
    </p:spTree>
    <p:extLst>
      <p:ext uri="{BB962C8B-B14F-4D97-AF65-F5344CB8AC3E}">
        <p14:creationId xmlns:p14="http://schemas.microsoft.com/office/powerpoint/2010/main" val="271827936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9"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737998AD-44DD-422D-8C0E-AC0804234358}"/>
              </a:ext>
            </a:extLst>
          </p:cNvPr>
          <p:cNvPicPr>
            <a:picLocks noChangeAspect="1"/>
          </p:cNvPicPr>
          <p:nvPr/>
        </p:nvPicPr>
        <p:blipFill>
          <a:blip r:embed="rId2"/>
          <a:stretch>
            <a:fillRect/>
          </a:stretch>
        </p:blipFill>
        <p:spPr>
          <a:xfrm>
            <a:off x="0" y="380198"/>
            <a:ext cx="12192000" cy="2186940"/>
          </a:xfrm>
          <a:prstGeom prst="rect">
            <a:avLst/>
          </a:prstGeom>
        </p:spPr>
      </p:pic>
      <p:pic>
        <p:nvPicPr>
          <p:cNvPr id="62" name="Picture 61" descr="A picture containing text, sign&#10;&#10;Description automatically generated">
            <a:extLst>
              <a:ext uri="{FF2B5EF4-FFF2-40B4-BE49-F238E27FC236}">
                <a16:creationId xmlns:a16="http://schemas.microsoft.com/office/drawing/2014/main" id="{DDA0C097-E3D1-4925-9B85-72B67163DC13}"/>
              </a:ext>
            </a:extLst>
          </p:cNvPr>
          <p:cNvPicPr>
            <a:picLocks noChangeAspect="1"/>
          </p:cNvPicPr>
          <p:nvPr/>
        </p:nvPicPr>
        <p:blipFill>
          <a:blip r:embed="rId3"/>
          <a:stretch>
            <a:fillRect/>
          </a:stretch>
        </p:blipFill>
        <p:spPr>
          <a:xfrm>
            <a:off x="4212163" y="2567138"/>
            <a:ext cx="3767674" cy="3767674"/>
          </a:xfrm>
          <a:prstGeom prst="rect">
            <a:avLst/>
          </a:prstGeom>
        </p:spPr>
      </p:pic>
    </p:spTree>
    <p:extLst>
      <p:ext uri="{BB962C8B-B14F-4D97-AF65-F5344CB8AC3E}">
        <p14:creationId xmlns:p14="http://schemas.microsoft.com/office/powerpoint/2010/main" val="22636790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6EA6B1-F5CC-4914-B214-4354F255A39A}"/>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BRICK COLOR CHOICES</a:t>
            </a:r>
          </a:p>
        </p:txBody>
      </p:sp>
      <p:sp>
        <p:nvSpPr>
          <p:cNvPr id="3" name="Content Placeholder 2">
            <a:extLst>
              <a:ext uri="{FF2B5EF4-FFF2-40B4-BE49-F238E27FC236}">
                <a16:creationId xmlns:a16="http://schemas.microsoft.com/office/drawing/2014/main" id="{70E67D41-2A59-4062-B4E0-52BBCFE7602D}"/>
              </a:ext>
            </a:extLst>
          </p:cNvPr>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r>
              <a:rPr lang="en-US" sz="2000" dirty="0">
                <a:solidFill>
                  <a:schemeClr val="bg1"/>
                </a:solidFill>
              </a:rPr>
              <a:t>Clay or Concrete</a:t>
            </a:r>
          </a:p>
        </p:txBody>
      </p:sp>
      <p:cxnSp>
        <p:nvCxnSpPr>
          <p:cNvPr id="41" name="Straight Connector 4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BFEC09D-9100-446C-AEDA-E3E7E64A3F1C}"/>
              </a:ext>
            </a:extLst>
          </p:cNvPr>
          <p:cNvPicPr>
            <a:picLocks noChangeAspect="1"/>
          </p:cNvPicPr>
          <p:nvPr/>
        </p:nvPicPr>
        <p:blipFill>
          <a:blip r:embed="rId2"/>
          <a:srcRect/>
          <a:stretch/>
        </p:blipFill>
        <p:spPr>
          <a:xfrm>
            <a:off x="6890996" y="2406361"/>
            <a:ext cx="4475966" cy="4119640"/>
          </a:xfrm>
          <a:prstGeom prst="rect">
            <a:avLst/>
          </a:prstGeom>
        </p:spPr>
      </p:pic>
      <p:pic>
        <p:nvPicPr>
          <p:cNvPr id="6" name="Picture 5" descr="Diagram&#10;&#10;Description automatically generated">
            <a:extLst>
              <a:ext uri="{FF2B5EF4-FFF2-40B4-BE49-F238E27FC236}">
                <a16:creationId xmlns:a16="http://schemas.microsoft.com/office/drawing/2014/main" id="{43858060-C99A-BEB0-CB8A-597FDF8B2D8D}"/>
              </a:ext>
            </a:extLst>
          </p:cNvPr>
          <p:cNvPicPr>
            <a:picLocks noChangeAspect="1"/>
          </p:cNvPicPr>
          <p:nvPr/>
        </p:nvPicPr>
        <p:blipFill>
          <a:blip r:embed="rId3"/>
          <a:stretch>
            <a:fillRect/>
          </a:stretch>
        </p:blipFill>
        <p:spPr>
          <a:xfrm>
            <a:off x="1337277" y="2406360"/>
            <a:ext cx="3673855" cy="3657599"/>
          </a:xfrm>
          <a:prstGeom prst="rect">
            <a:avLst/>
          </a:prstGeom>
        </p:spPr>
      </p:pic>
    </p:spTree>
    <p:extLst>
      <p:ext uri="{BB962C8B-B14F-4D97-AF65-F5344CB8AC3E}">
        <p14:creationId xmlns:p14="http://schemas.microsoft.com/office/powerpoint/2010/main" val="288990739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CEA301-D7DD-4054-88B9-406E32F8FFEE}"/>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TILE COLOR CHOICES</a:t>
            </a:r>
          </a:p>
        </p:txBody>
      </p:sp>
      <p:sp>
        <p:nvSpPr>
          <p:cNvPr id="3" name="Content Placeholder 2">
            <a:extLst>
              <a:ext uri="{FF2B5EF4-FFF2-40B4-BE49-F238E27FC236}">
                <a16:creationId xmlns:a16="http://schemas.microsoft.com/office/drawing/2014/main" id="{090DE454-A0AA-4323-9764-FF9B0363C38A}"/>
              </a:ext>
            </a:extLst>
          </p:cNvPr>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r>
              <a:rPr lang="en-US" sz="2000" dirty="0">
                <a:solidFill>
                  <a:schemeClr val="bg1"/>
                </a:solidFill>
              </a:rPr>
              <a:t>Black Ceramic Sugar, Black Granite or Quarry</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A screenshot of a cell phone&#10;&#10;Description automatically generated">
            <a:extLst>
              <a:ext uri="{FF2B5EF4-FFF2-40B4-BE49-F238E27FC236}">
                <a16:creationId xmlns:a16="http://schemas.microsoft.com/office/drawing/2014/main" id="{D9307E47-7A59-4059-B22B-1B4F21C45C8D}"/>
              </a:ext>
            </a:extLst>
          </p:cNvPr>
          <p:cNvPicPr>
            <a:picLocks noChangeAspect="1"/>
          </p:cNvPicPr>
          <p:nvPr/>
        </p:nvPicPr>
        <p:blipFill>
          <a:blip r:embed="rId2"/>
          <a:stretch>
            <a:fillRect/>
          </a:stretch>
        </p:blipFill>
        <p:spPr>
          <a:xfrm>
            <a:off x="6462769" y="2426818"/>
            <a:ext cx="5420524" cy="3997637"/>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3D4038A8-B863-4600-A831-1AA8732FAED3}"/>
              </a:ext>
            </a:extLst>
          </p:cNvPr>
          <p:cNvPicPr>
            <a:picLocks noChangeAspect="1"/>
          </p:cNvPicPr>
          <p:nvPr/>
        </p:nvPicPr>
        <p:blipFill>
          <a:blip r:embed="rId3"/>
          <a:stretch>
            <a:fillRect/>
          </a:stretch>
        </p:blipFill>
        <p:spPr>
          <a:xfrm>
            <a:off x="587471" y="2577372"/>
            <a:ext cx="5329791" cy="3657601"/>
          </a:xfrm>
          <a:prstGeom prst="rect">
            <a:avLst/>
          </a:prstGeom>
        </p:spPr>
      </p:pic>
    </p:spTree>
    <p:extLst>
      <p:ext uri="{BB962C8B-B14F-4D97-AF65-F5344CB8AC3E}">
        <p14:creationId xmlns:p14="http://schemas.microsoft.com/office/powerpoint/2010/main" val="244765640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F7493F1-D69A-422C-A2FF-0FFF7AE0E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C8CD8990-97CC-4754-9105-B42FC1A496DE}"/>
              </a:ext>
            </a:extLst>
          </p:cNvPr>
          <p:cNvSpPr>
            <a:spLocks noGrp="1"/>
          </p:cNvSpPr>
          <p:nvPr>
            <p:ph type="title"/>
          </p:nvPr>
        </p:nvSpPr>
        <p:spPr>
          <a:xfrm>
            <a:off x="74435" y="4892040"/>
            <a:ext cx="4401866" cy="1325880"/>
          </a:xfrm>
        </p:spPr>
        <p:txBody>
          <a:bodyPr vert="horz" lIns="91440" tIns="45720" rIns="91440" bIns="45720" rtlCol="0" anchor="ctr">
            <a:normAutofit/>
          </a:bodyPr>
          <a:lstStyle/>
          <a:p>
            <a:r>
              <a:rPr lang="en-US" sz="2800" dirty="0">
                <a:solidFill>
                  <a:schemeClr val="bg1"/>
                </a:solidFill>
              </a:rPr>
              <a:t>BRICK FUNDRAISING PRICING</a:t>
            </a:r>
          </a:p>
        </p:txBody>
      </p:sp>
      <p:cxnSp>
        <p:nvCxnSpPr>
          <p:cNvPr id="59" name="Straight Connector 58">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A514FA5-BACD-4E21-BA11-0ECE0E2F3BCF}"/>
              </a:ext>
            </a:extLst>
          </p:cNvPr>
          <p:cNvSpPr>
            <a:spLocks noGrp="1"/>
          </p:cNvSpPr>
          <p:nvPr>
            <p:ph idx="1"/>
          </p:nvPr>
        </p:nvSpPr>
        <p:spPr>
          <a:xfrm>
            <a:off x="4882896" y="4828032"/>
            <a:ext cx="6675120" cy="1463040"/>
          </a:xfrm>
        </p:spPr>
        <p:txBody>
          <a:bodyPr vert="horz" lIns="91440" tIns="45720" rIns="91440" bIns="45720" rtlCol="0" anchor="ctr">
            <a:normAutofit/>
          </a:bodyPr>
          <a:lstStyle/>
          <a:p>
            <a:pPr>
              <a:buFont typeface="Wingdings" panose="05000000000000000000" pitchFamily="2" charset="2"/>
              <a:buChar char="v"/>
            </a:pPr>
            <a:r>
              <a:rPr lang="en-US" sz="3500" dirty="0">
                <a:solidFill>
                  <a:schemeClr val="bg1"/>
                </a:solidFill>
              </a:rPr>
              <a:t>Bulk Pricing</a:t>
            </a:r>
          </a:p>
        </p:txBody>
      </p:sp>
      <p:pic>
        <p:nvPicPr>
          <p:cNvPr id="20" name="Picture 19" descr="A picture containing text, graffiti&#10;&#10;Description automatically generated">
            <a:extLst>
              <a:ext uri="{FF2B5EF4-FFF2-40B4-BE49-F238E27FC236}">
                <a16:creationId xmlns:a16="http://schemas.microsoft.com/office/drawing/2014/main" id="{7C65A1B9-D2DC-44A3-8C42-7D817553B719}"/>
              </a:ext>
            </a:extLst>
          </p:cNvPr>
          <p:cNvPicPr>
            <a:picLocks noChangeAspect="1"/>
          </p:cNvPicPr>
          <p:nvPr/>
        </p:nvPicPr>
        <p:blipFill>
          <a:blip r:embed="rId2"/>
          <a:stretch>
            <a:fillRect/>
          </a:stretch>
        </p:blipFill>
        <p:spPr>
          <a:xfrm>
            <a:off x="8495414" y="4206223"/>
            <a:ext cx="2360427" cy="2360427"/>
          </a:xfrm>
          <a:prstGeom prst="rect">
            <a:avLst/>
          </a:prstGeom>
        </p:spPr>
      </p:pic>
      <p:pic>
        <p:nvPicPr>
          <p:cNvPr id="5" name="Picture 4" descr="Table&#10;&#10;Description automatically generated">
            <a:extLst>
              <a:ext uri="{FF2B5EF4-FFF2-40B4-BE49-F238E27FC236}">
                <a16:creationId xmlns:a16="http://schemas.microsoft.com/office/drawing/2014/main" id="{492D7879-4246-4F96-86E6-9450E331C2C7}"/>
              </a:ext>
            </a:extLst>
          </p:cNvPr>
          <p:cNvPicPr>
            <a:picLocks noChangeAspect="1"/>
          </p:cNvPicPr>
          <p:nvPr/>
        </p:nvPicPr>
        <p:blipFill>
          <a:blip r:embed="rId3"/>
          <a:stretch>
            <a:fillRect/>
          </a:stretch>
        </p:blipFill>
        <p:spPr>
          <a:xfrm>
            <a:off x="1276259" y="226331"/>
            <a:ext cx="9636433" cy="3957980"/>
          </a:xfrm>
          <a:prstGeom prst="rect">
            <a:avLst/>
          </a:prstGeom>
        </p:spPr>
      </p:pic>
    </p:spTree>
    <p:extLst>
      <p:ext uri="{BB962C8B-B14F-4D97-AF65-F5344CB8AC3E}">
        <p14:creationId xmlns:p14="http://schemas.microsoft.com/office/powerpoint/2010/main" val="176832231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685B357-FECE-4F11-B3D0-433533DF9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64795DB-290E-4908-965D-AED9526AA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C69151BC-EBC0-4971-A6A4-66D391B8C335}"/>
              </a:ext>
            </a:extLst>
          </p:cNvPr>
          <p:cNvSpPr>
            <a:spLocks noGrp="1"/>
          </p:cNvSpPr>
          <p:nvPr>
            <p:ph type="title"/>
          </p:nvPr>
        </p:nvSpPr>
        <p:spPr>
          <a:xfrm>
            <a:off x="244564" y="5120119"/>
            <a:ext cx="4392053" cy="1325880"/>
          </a:xfrm>
        </p:spPr>
        <p:txBody>
          <a:bodyPr>
            <a:normAutofit/>
          </a:bodyPr>
          <a:lstStyle/>
          <a:p>
            <a:r>
              <a:rPr lang="en-US" sz="2800" dirty="0">
                <a:solidFill>
                  <a:schemeClr val="bg1"/>
                </a:solidFill>
              </a:rPr>
              <a:t>TILE FUNDRAISING PRICING</a:t>
            </a:r>
            <a:br>
              <a:rPr lang="en-US" sz="2800" dirty="0">
                <a:solidFill>
                  <a:schemeClr val="bg1"/>
                </a:solidFill>
              </a:rPr>
            </a:br>
            <a:endParaRPr lang="en-US" sz="2800" dirty="0">
              <a:solidFill>
                <a:schemeClr val="bg1"/>
              </a:solidFill>
            </a:endParaRPr>
          </a:p>
        </p:txBody>
      </p:sp>
      <p:cxnSp>
        <p:nvCxnSpPr>
          <p:cNvPr id="18" name="Straight Connector 17">
            <a:extLst>
              <a:ext uri="{FF2B5EF4-FFF2-40B4-BE49-F238E27FC236}">
                <a16:creationId xmlns:a16="http://schemas.microsoft.com/office/drawing/2014/main" id="{C21E00FA-5862-4ADF-8F96-08EC1FF481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7650F72-5FEE-413F-9E2A-A7DF5587D441}"/>
              </a:ext>
            </a:extLst>
          </p:cNvPr>
          <p:cNvSpPr>
            <a:spLocks noGrp="1"/>
          </p:cNvSpPr>
          <p:nvPr>
            <p:ph idx="1"/>
          </p:nvPr>
        </p:nvSpPr>
        <p:spPr>
          <a:xfrm>
            <a:off x="4882896" y="4828032"/>
            <a:ext cx="6675120" cy="1463040"/>
          </a:xfrm>
        </p:spPr>
        <p:txBody>
          <a:bodyPr anchor="ctr">
            <a:normAutofit/>
          </a:bodyPr>
          <a:lstStyle/>
          <a:p>
            <a:pPr>
              <a:buFont typeface="Wingdings" panose="05000000000000000000" pitchFamily="2" charset="2"/>
              <a:buChar char="v"/>
            </a:pPr>
            <a:r>
              <a:rPr lang="en-US" sz="3500" dirty="0">
                <a:solidFill>
                  <a:schemeClr val="bg1"/>
                </a:solidFill>
              </a:rPr>
              <a:t>Bulk Pricing</a:t>
            </a:r>
          </a:p>
        </p:txBody>
      </p:sp>
      <p:pic>
        <p:nvPicPr>
          <p:cNvPr id="11" name="Picture 10" descr="A close up of a piece of paper&#10;&#10;Description automatically generated">
            <a:extLst>
              <a:ext uri="{FF2B5EF4-FFF2-40B4-BE49-F238E27FC236}">
                <a16:creationId xmlns:a16="http://schemas.microsoft.com/office/drawing/2014/main" id="{F097F199-801A-4EDC-8483-7AF6CBBA6982}"/>
              </a:ext>
            </a:extLst>
          </p:cNvPr>
          <p:cNvPicPr>
            <a:picLocks noChangeAspect="1"/>
          </p:cNvPicPr>
          <p:nvPr/>
        </p:nvPicPr>
        <p:blipFill>
          <a:blip r:embed="rId2"/>
          <a:stretch>
            <a:fillRect/>
          </a:stretch>
        </p:blipFill>
        <p:spPr>
          <a:xfrm>
            <a:off x="321848" y="1261036"/>
            <a:ext cx="2285544" cy="2285544"/>
          </a:xfrm>
          <a:prstGeom prst="rect">
            <a:avLst/>
          </a:prstGeom>
        </p:spPr>
      </p:pic>
      <p:pic>
        <p:nvPicPr>
          <p:cNvPr id="5" name="Picture 4">
            <a:extLst>
              <a:ext uri="{FF2B5EF4-FFF2-40B4-BE49-F238E27FC236}">
                <a16:creationId xmlns:a16="http://schemas.microsoft.com/office/drawing/2014/main" id="{47DFFBF1-4670-4BC5-94D1-C2EC474DBA85}"/>
              </a:ext>
            </a:extLst>
          </p:cNvPr>
          <p:cNvPicPr>
            <a:picLocks noChangeAspect="1"/>
          </p:cNvPicPr>
          <p:nvPr/>
        </p:nvPicPr>
        <p:blipFill>
          <a:blip r:embed="rId3"/>
          <a:srcRect/>
          <a:stretch/>
        </p:blipFill>
        <p:spPr>
          <a:xfrm>
            <a:off x="3603355" y="198448"/>
            <a:ext cx="7773865" cy="4793884"/>
          </a:xfrm>
          <a:prstGeom prst="rect">
            <a:avLst/>
          </a:prstGeom>
        </p:spPr>
      </p:pic>
    </p:spTree>
    <p:extLst>
      <p:ext uri="{BB962C8B-B14F-4D97-AF65-F5344CB8AC3E}">
        <p14:creationId xmlns:p14="http://schemas.microsoft.com/office/powerpoint/2010/main" val="140205724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FCF12-2A19-43FE-8FAD-CE0FDB382DE8}"/>
              </a:ext>
            </a:extLst>
          </p:cNvPr>
          <p:cNvSpPr>
            <a:spLocks noGrp="1"/>
          </p:cNvSpPr>
          <p:nvPr>
            <p:ph type="title"/>
          </p:nvPr>
        </p:nvSpPr>
        <p:spPr>
          <a:xfrm>
            <a:off x="594360" y="640263"/>
            <a:ext cx="3822192" cy="1344975"/>
          </a:xfrm>
        </p:spPr>
        <p:txBody>
          <a:bodyPr>
            <a:normAutofit/>
          </a:bodyPr>
          <a:lstStyle/>
          <a:p>
            <a:r>
              <a:rPr lang="en-US" sz="3600">
                <a:solidFill>
                  <a:schemeClr val="bg1"/>
                </a:solidFill>
              </a:rPr>
              <a:t>ORDERING YOUR BRICKS</a:t>
            </a:r>
          </a:p>
        </p:txBody>
      </p:sp>
      <p:cxnSp>
        <p:nvCxnSpPr>
          <p:cNvPr id="17" name="Straight Connector 16">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043DA9-2DAA-4890-B6AC-9C6044FDAB21}"/>
              </a:ext>
            </a:extLst>
          </p:cNvPr>
          <p:cNvSpPr>
            <a:spLocks noGrp="1"/>
          </p:cNvSpPr>
          <p:nvPr>
            <p:ph idx="1"/>
          </p:nvPr>
        </p:nvSpPr>
        <p:spPr>
          <a:xfrm>
            <a:off x="593610" y="2121763"/>
            <a:ext cx="3822192" cy="3773010"/>
          </a:xfrm>
        </p:spPr>
        <p:txBody>
          <a:bodyPr>
            <a:normAutofit/>
          </a:bodyPr>
          <a:lstStyle/>
          <a:p>
            <a:pPr>
              <a:buFont typeface="Wingdings" panose="05000000000000000000" pitchFamily="2" charset="2"/>
              <a:buChar char="v"/>
            </a:pPr>
            <a:r>
              <a:rPr lang="en-US" sz="2000" dirty="0">
                <a:solidFill>
                  <a:schemeClr val="bg1"/>
                </a:solidFill>
              </a:rPr>
              <a:t> Easy Free Online Ordering System with Donor Website</a:t>
            </a:r>
          </a:p>
          <a:p>
            <a:endParaRPr lang="en-US" sz="2000" dirty="0">
              <a:solidFill>
                <a:schemeClr val="bg1"/>
              </a:solidFill>
            </a:endParaRPr>
          </a:p>
        </p:txBody>
      </p:sp>
      <p:pic>
        <p:nvPicPr>
          <p:cNvPr id="5" name="Picture 4" descr="A screenshot of a cell phone&#10;&#10;Description automatically generated">
            <a:extLst>
              <a:ext uri="{FF2B5EF4-FFF2-40B4-BE49-F238E27FC236}">
                <a16:creationId xmlns:a16="http://schemas.microsoft.com/office/drawing/2014/main" id="{C40BB7A0-75C2-4737-B2FF-4C6F54664146}"/>
              </a:ext>
            </a:extLst>
          </p:cNvPr>
          <p:cNvPicPr>
            <a:picLocks noChangeAspect="1"/>
          </p:cNvPicPr>
          <p:nvPr/>
        </p:nvPicPr>
        <p:blipFill>
          <a:blip r:embed="rId2"/>
          <a:stretch>
            <a:fillRect/>
          </a:stretch>
        </p:blipFill>
        <p:spPr>
          <a:xfrm>
            <a:off x="4927865" y="1435100"/>
            <a:ext cx="7046153" cy="3787307"/>
          </a:xfrm>
          <a:prstGeom prst="rect">
            <a:avLst/>
          </a:prstGeom>
        </p:spPr>
      </p:pic>
    </p:spTree>
    <p:extLst>
      <p:ext uri="{BB962C8B-B14F-4D97-AF65-F5344CB8AC3E}">
        <p14:creationId xmlns:p14="http://schemas.microsoft.com/office/powerpoint/2010/main" val="297033540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904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1">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3">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A183E84-628B-4019-8C23-4EE86D6207B8}"/>
              </a:ext>
            </a:extLst>
          </p:cNvPr>
          <p:cNvSpPr>
            <a:spLocks noGrp="1"/>
          </p:cNvSpPr>
          <p:nvPr>
            <p:ph type="title"/>
          </p:nvPr>
        </p:nvSpPr>
        <p:spPr>
          <a:xfrm>
            <a:off x="197427" y="365125"/>
            <a:ext cx="5372099" cy="1325563"/>
          </a:xfrm>
        </p:spPr>
        <p:txBody>
          <a:bodyPr>
            <a:normAutofit/>
          </a:bodyPr>
          <a:lstStyle/>
          <a:p>
            <a:r>
              <a:rPr lang="en-US" sz="2800" dirty="0"/>
              <a:t>THE POLAR ENGRAVING DIFFERENCE</a:t>
            </a:r>
            <a:br>
              <a:rPr lang="en-US" sz="2800" dirty="0"/>
            </a:br>
            <a:endParaRPr lang="en-US" sz="2800" dirty="0"/>
          </a:p>
        </p:txBody>
      </p:sp>
      <p:sp>
        <p:nvSpPr>
          <p:cNvPr id="3" name="Content Placeholder 2">
            <a:extLst>
              <a:ext uri="{FF2B5EF4-FFF2-40B4-BE49-F238E27FC236}">
                <a16:creationId xmlns:a16="http://schemas.microsoft.com/office/drawing/2014/main" id="{068F4173-1770-4C66-A197-2C5B1597845F}"/>
              </a:ext>
            </a:extLst>
          </p:cNvPr>
          <p:cNvSpPr>
            <a:spLocks noGrp="1"/>
          </p:cNvSpPr>
          <p:nvPr>
            <p:ph idx="1"/>
          </p:nvPr>
        </p:nvSpPr>
        <p:spPr>
          <a:xfrm>
            <a:off x="312743" y="1396999"/>
            <a:ext cx="5872157" cy="5095875"/>
          </a:xfrm>
        </p:spPr>
        <p:txBody>
          <a:bodyPr>
            <a:normAutofit fontScale="85000" lnSpcReduction="20000"/>
          </a:bodyPr>
          <a:lstStyle/>
          <a:p>
            <a:pPr marL="285750" indent="-285750">
              <a:buFont typeface="Wingdings" panose="05000000000000000000" pitchFamily="2" charset="2"/>
              <a:buChar char="v"/>
            </a:pPr>
            <a:r>
              <a:rPr lang="en-US" sz="2000" dirty="0"/>
              <a:t>Top quality engraving and customer service. </a:t>
            </a:r>
          </a:p>
          <a:p>
            <a:pPr marL="285750" indent="-285750">
              <a:buFont typeface="Wingdings" panose="05000000000000000000" pitchFamily="2" charset="2"/>
              <a:buChar char="v"/>
            </a:pPr>
            <a:r>
              <a:rPr lang="en-US" sz="2000" dirty="0"/>
              <a:t>The ONLY brick engraving company in the USA officially licensed to engrave military emblems.</a:t>
            </a:r>
          </a:p>
          <a:p>
            <a:pPr marL="285750" indent="-285750">
              <a:buFont typeface="Wingdings" panose="05000000000000000000" pitchFamily="2" charset="2"/>
              <a:buChar char="v"/>
            </a:pPr>
            <a:r>
              <a:rPr lang="en-US" sz="2000" dirty="0"/>
              <a:t>Truly FREE shipping (Continental US).</a:t>
            </a:r>
          </a:p>
          <a:p>
            <a:pPr marL="285750" indent="-285750">
              <a:buFont typeface="Wingdings" panose="05000000000000000000" pitchFamily="2" charset="2"/>
              <a:buChar char="v"/>
            </a:pPr>
            <a:r>
              <a:rPr lang="en-US" sz="2000" dirty="0"/>
              <a:t>Free engraved brick or tile sample.</a:t>
            </a:r>
          </a:p>
          <a:p>
            <a:pPr marL="285750" indent="-285750">
              <a:buFont typeface="Wingdings" panose="05000000000000000000" pitchFamily="2" charset="2"/>
              <a:buChar char="v"/>
            </a:pPr>
            <a:r>
              <a:rPr lang="en-US" sz="2000" dirty="0"/>
              <a:t>Free custom Donor Website and Brochure design.</a:t>
            </a:r>
          </a:p>
          <a:p>
            <a:pPr marL="285750" indent="-285750">
              <a:buFont typeface="Wingdings" panose="05000000000000000000" pitchFamily="2" charset="2"/>
              <a:buChar char="v"/>
            </a:pPr>
            <a:r>
              <a:rPr lang="en-US" sz="2000" dirty="0"/>
              <a:t>No minimum order quantities.</a:t>
            </a:r>
          </a:p>
          <a:p>
            <a:pPr marL="285750" indent="-285750">
              <a:buFont typeface="Wingdings" panose="05000000000000000000" pitchFamily="2" charset="2"/>
              <a:buChar char="v"/>
            </a:pPr>
            <a:r>
              <a:rPr lang="en-US" sz="2000" dirty="0"/>
              <a:t>We engrave on all types of bricks and tiles; concrete, clay, ceramic, quarry and granite.</a:t>
            </a:r>
          </a:p>
          <a:p>
            <a:pPr marL="285750" indent="-285750">
              <a:buFont typeface="Wingdings" panose="05000000000000000000" pitchFamily="2" charset="2"/>
              <a:buChar char="v"/>
            </a:pPr>
            <a:r>
              <a:rPr lang="en-US" sz="2000" dirty="0"/>
              <a:t>We can also engrave on your bricks and tiles.</a:t>
            </a:r>
          </a:p>
          <a:p>
            <a:pPr marL="285750" indent="-285750">
              <a:buFont typeface="Wingdings" panose="05000000000000000000" pitchFamily="2" charset="2"/>
              <a:buChar char="v"/>
            </a:pPr>
            <a:r>
              <a:rPr lang="en-US" sz="2000" dirty="0"/>
              <a:t>We can engrave in almost any font or language.</a:t>
            </a:r>
          </a:p>
          <a:p>
            <a:pPr marL="285750" indent="-285750">
              <a:buFont typeface="Wingdings" panose="05000000000000000000" pitchFamily="2" charset="2"/>
              <a:buChar char="v"/>
            </a:pPr>
            <a:r>
              <a:rPr lang="en-US" sz="2000" dirty="0"/>
              <a:t>We can engrave any clip art or custom logo for only $6.00 with no set up fees.</a:t>
            </a:r>
          </a:p>
          <a:p>
            <a:pPr marL="285750" indent="-285750">
              <a:buFont typeface="Wingdings" panose="05000000000000000000" pitchFamily="2" charset="2"/>
              <a:buChar char="v"/>
            </a:pPr>
            <a:r>
              <a:rPr lang="en-US" sz="2000" dirty="0"/>
              <a:t>Largest clip art library available.</a:t>
            </a:r>
            <a:br>
              <a:rPr lang="en-US" sz="2000" dirty="0"/>
            </a:br>
            <a:endParaRPr lang="en-US" sz="2000" dirty="0"/>
          </a:p>
          <a:p>
            <a:pPr marL="0" indent="0">
              <a:buNone/>
            </a:pPr>
            <a:r>
              <a:rPr lang="en-US" sz="3000" dirty="0"/>
              <a:t>239-597-8005</a:t>
            </a:r>
            <a:br>
              <a:rPr lang="en-US" sz="3000" dirty="0"/>
            </a:br>
            <a:r>
              <a:rPr lang="en-US" sz="3000" dirty="0"/>
              <a:t>www.PolarEngraving.com</a:t>
            </a:r>
          </a:p>
          <a:p>
            <a:endParaRPr lang="en-US" sz="1300" dirty="0"/>
          </a:p>
        </p:txBody>
      </p:sp>
      <p:pic>
        <p:nvPicPr>
          <p:cNvPr id="5" name="Picture 4" descr="A picture containing drawing&#10;&#10;Description automatically generated">
            <a:extLst>
              <a:ext uri="{FF2B5EF4-FFF2-40B4-BE49-F238E27FC236}">
                <a16:creationId xmlns:a16="http://schemas.microsoft.com/office/drawing/2014/main" id="{015D9D03-6BCE-4ABB-9974-7D26DB2AB249}"/>
              </a:ext>
            </a:extLst>
          </p:cNvPr>
          <p:cNvPicPr>
            <a:picLocks noChangeAspect="1"/>
          </p:cNvPicPr>
          <p:nvPr/>
        </p:nvPicPr>
        <p:blipFill>
          <a:blip r:embed="rId2"/>
          <a:stretch>
            <a:fillRect/>
          </a:stretch>
        </p:blipFill>
        <p:spPr>
          <a:xfrm>
            <a:off x="7106802" y="1154901"/>
            <a:ext cx="4772455" cy="1240837"/>
          </a:xfrm>
          <a:prstGeom prst="rect">
            <a:avLst/>
          </a:prstGeom>
        </p:spPr>
      </p:pic>
      <p:pic>
        <p:nvPicPr>
          <p:cNvPr id="4" name="Picture 3" descr="A close up of a brick building&#10;&#10;Description automatically generated">
            <a:extLst>
              <a:ext uri="{FF2B5EF4-FFF2-40B4-BE49-F238E27FC236}">
                <a16:creationId xmlns:a16="http://schemas.microsoft.com/office/drawing/2014/main" id="{A85D10FA-C35E-4BED-B7A9-E73BBD44F6B0}"/>
              </a:ext>
            </a:extLst>
          </p:cNvPr>
          <p:cNvPicPr>
            <a:picLocks noChangeAspect="1"/>
          </p:cNvPicPr>
          <p:nvPr/>
        </p:nvPicPr>
        <p:blipFill>
          <a:blip r:embed="rId3"/>
          <a:stretch>
            <a:fillRect/>
          </a:stretch>
        </p:blipFill>
        <p:spPr>
          <a:xfrm>
            <a:off x="8663583" y="2798644"/>
            <a:ext cx="2904455" cy="2904455"/>
          </a:xfrm>
          <a:prstGeom prst="rect">
            <a:avLst/>
          </a:prstGeom>
        </p:spPr>
      </p:pic>
    </p:spTree>
    <p:extLst>
      <p:ext uri="{BB962C8B-B14F-4D97-AF65-F5344CB8AC3E}">
        <p14:creationId xmlns:p14="http://schemas.microsoft.com/office/powerpoint/2010/main" val="3813529169"/>
      </p:ext>
    </p:extLst>
  </p:cSld>
  <p:clrMapOvr>
    <a:overrideClrMapping bg1="dk1" tx1="lt1" bg2="dk2" tx2="lt2" accent1="accent1" accent2="accent2" accent3="accent3" accent4="accent4" accent5="accent5" accent6="accent6" hlink="hlink" folHlink="folHlink"/>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 name="Rectangle 150">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4806D2-3CDF-4070-AF3B-DC017A5A0A83}"/>
              </a:ext>
            </a:extLst>
          </p:cNvPr>
          <p:cNvSpPr>
            <a:spLocks noGrp="1"/>
          </p:cNvSpPr>
          <p:nvPr>
            <p:ph type="title" idx="4294967295"/>
          </p:nvPr>
        </p:nvSpPr>
        <p:spPr>
          <a:xfrm>
            <a:off x="649270" y="4615840"/>
            <a:ext cx="3885141" cy="1526741"/>
          </a:xfrm>
        </p:spPr>
        <p:txBody>
          <a:bodyPr vert="horz" lIns="91440" tIns="45720" rIns="91440" bIns="45720" rtlCol="0" anchor="ctr">
            <a:normAutofit/>
          </a:bodyPr>
          <a:lstStyle/>
          <a:p>
            <a:pPr algn="r"/>
            <a:r>
              <a:rPr lang="en-US" sz="3000">
                <a:solidFill>
                  <a:schemeClr val="bg1"/>
                </a:solidFill>
              </a:rPr>
              <a:t>WHY A BRICK OR TILE FUNDRAISER?</a:t>
            </a:r>
          </a:p>
        </p:txBody>
      </p:sp>
      <p:pic>
        <p:nvPicPr>
          <p:cNvPr id="5" name="Picture 4" descr="A picture containing food, bottle&#10;&#10;Description automatically generated">
            <a:extLst>
              <a:ext uri="{FF2B5EF4-FFF2-40B4-BE49-F238E27FC236}">
                <a16:creationId xmlns:a16="http://schemas.microsoft.com/office/drawing/2014/main" id="{D8B852D5-F872-431C-B7BD-6955F98033AC}"/>
              </a:ext>
            </a:extLst>
          </p:cNvPr>
          <p:cNvPicPr>
            <a:picLocks noChangeAspect="1"/>
          </p:cNvPicPr>
          <p:nvPr/>
        </p:nvPicPr>
        <p:blipFill rotWithShape="1">
          <a:blip r:embed="rId2"/>
          <a:srcRect t="3632" r="2" b="5838"/>
          <a:stretch/>
        </p:blipFill>
        <p:spPr>
          <a:xfrm>
            <a:off x="6954649" y="357013"/>
            <a:ext cx="4141129" cy="3749040"/>
          </a:xfrm>
          <a:prstGeom prst="rect">
            <a:avLst/>
          </a:prstGeom>
        </p:spPr>
      </p:pic>
      <p:cxnSp>
        <p:nvCxnSpPr>
          <p:cNvPr id="153" name="Straight Connector 152">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5674C42-7CCA-45A6-A986-C6D298FCA9CA}"/>
              </a:ext>
            </a:extLst>
          </p:cNvPr>
          <p:cNvSpPr txBox="1"/>
          <p:nvPr/>
        </p:nvSpPr>
        <p:spPr>
          <a:xfrm>
            <a:off x="4945336" y="4615840"/>
            <a:ext cx="6609921" cy="1526741"/>
          </a:xfrm>
          <a:prstGeom prst="rect">
            <a:avLst/>
          </a:prstGeom>
        </p:spPr>
        <p:txBody>
          <a:bodyPr vert="horz" lIns="91440" tIns="45720" rIns="91440" bIns="45720" rtlCol="0" anchor="ctr">
            <a:normAutofit/>
          </a:bodyPr>
          <a:lstStyle/>
          <a:p>
            <a:pPr marL="342900" indent="-285750">
              <a:lnSpc>
                <a:spcPct val="90000"/>
              </a:lnSpc>
              <a:spcAft>
                <a:spcPts val="600"/>
              </a:spcAft>
              <a:buFont typeface="Wingdings" panose="05000000000000000000" pitchFamily="2" charset="2"/>
              <a:buChar char="v"/>
            </a:pPr>
            <a:r>
              <a:rPr lang="en-US" sz="1500" dirty="0">
                <a:solidFill>
                  <a:schemeClr val="bg1"/>
                </a:solidFill>
              </a:rPr>
              <a:t>Large profit margins.</a:t>
            </a:r>
          </a:p>
          <a:p>
            <a:pPr marL="342900" indent="-285750">
              <a:lnSpc>
                <a:spcPct val="90000"/>
              </a:lnSpc>
              <a:spcAft>
                <a:spcPts val="600"/>
              </a:spcAft>
              <a:buFont typeface="Wingdings" panose="05000000000000000000" pitchFamily="2" charset="2"/>
              <a:buChar char="v"/>
            </a:pPr>
            <a:r>
              <a:rPr lang="en-US" sz="1500" dirty="0">
                <a:solidFill>
                  <a:schemeClr val="bg1"/>
                </a:solidFill>
              </a:rPr>
              <a:t>No upfront cost required to get started.</a:t>
            </a:r>
          </a:p>
          <a:p>
            <a:pPr marL="342900" indent="-285750">
              <a:lnSpc>
                <a:spcPct val="90000"/>
              </a:lnSpc>
              <a:spcAft>
                <a:spcPts val="600"/>
              </a:spcAft>
              <a:buFont typeface="Wingdings" panose="05000000000000000000" pitchFamily="2" charset="2"/>
              <a:buChar char="v"/>
            </a:pPr>
            <a:r>
              <a:rPr lang="en-US" sz="1500" dirty="0">
                <a:solidFill>
                  <a:schemeClr val="bg1"/>
                </a:solidFill>
              </a:rPr>
              <a:t>People enjoy and want to see their own personal messages engraved forever.</a:t>
            </a:r>
          </a:p>
          <a:p>
            <a:pPr marL="342900" indent="-285750">
              <a:lnSpc>
                <a:spcPct val="90000"/>
              </a:lnSpc>
              <a:spcAft>
                <a:spcPts val="600"/>
              </a:spcAft>
              <a:buFont typeface="Wingdings" panose="05000000000000000000" pitchFamily="2" charset="2"/>
              <a:buChar char="v"/>
            </a:pPr>
            <a:r>
              <a:rPr lang="en-US" sz="1500" dirty="0">
                <a:solidFill>
                  <a:schemeClr val="bg1"/>
                </a:solidFill>
              </a:rPr>
              <a:t>Large range of donation amounts from $50 to $1,000’s of dollars.</a:t>
            </a:r>
          </a:p>
        </p:txBody>
      </p:sp>
      <p:pic>
        <p:nvPicPr>
          <p:cNvPr id="6" name="Picture 5" descr="A picture containing book, sitting, table, different&#10;&#10;Description automatically generated">
            <a:extLst>
              <a:ext uri="{FF2B5EF4-FFF2-40B4-BE49-F238E27FC236}">
                <a16:creationId xmlns:a16="http://schemas.microsoft.com/office/drawing/2014/main" id="{79A2536F-7C8D-4BE5-92A0-B783A6721833}"/>
              </a:ext>
            </a:extLst>
          </p:cNvPr>
          <p:cNvPicPr>
            <a:picLocks noChangeAspect="1"/>
          </p:cNvPicPr>
          <p:nvPr/>
        </p:nvPicPr>
        <p:blipFill>
          <a:blip r:embed="rId3"/>
          <a:stretch>
            <a:fillRect/>
          </a:stretch>
        </p:blipFill>
        <p:spPr>
          <a:xfrm>
            <a:off x="1245534" y="397970"/>
            <a:ext cx="4286250" cy="3667125"/>
          </a:xfrm>
          <a:prstGeom prst="rect">
            <a:avLst/>
          </a:prstGeom>
        </p:spPr>
      </p:pic>
    </p:spTree>
    <p:extLst>
      <p:ext uri="{BB962C8B-B14F-4D97-AF65-F5344CB8AC3E}">
        <p14:creationId xmlns:p14="http://schemas.microsoft.com/office/powerpoint/2010/main" val="178878791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395A7D9-7179-4A8C-91DB-494E9C476BC8}"/>
              </a:ext>
            </a:extLst>
          </p:cNvPr>
          <p:cNvSpPr/>
          <p:nvPr/>
        </p:nvSpPr>
        <p:spPr>
          <a:xfrm>
            <a:off x="643468" y="623392"/>
            <a:ext cx="3363974" cy="1607060"/>
          </a:xfrm>
          <a:prstGeom prst="rect">
            <a:avLst/>
          </a:prstGeom>
          <a:noFill/>
          <a:ln w="19050">
            <a:solidFill>
              <a:schemeClr val="tx1"/>
            </a:solidFill>
          </a:ln>
        </p:spPr>
        <p:txBody>
          <a:bodyPr vert="horz" wrap="square" lIns="91440" tIns="45720" rIns="91440" bIns="45720" rtlCol="0" anchor="ctr">
            <a:normAutofit/>
          </a:bodyPr>
          <a:lstStyle/>
          <a:p>
            <a:pPr algn="ctr">
              <a:lnSpc>
                <a:spcPct val="90000"/>
              </a:lnSpc>
              <a:spcBef>
                <a:spcPct val="0"/>
              </a:spcBef>
              <a:spcAft>
                <a:spcPts val="600"/>
              </a:spcAft>
            </a:pPr>
            <a:r>
              <a:rPr lang="en-US" sz="2800" kern="1200">
                <a:solidFill>
                  <a:schemeClr val="tx1"/>
                </a:solidFill>
                <a:latin typeface="+mj-lt"/>
                <a:ea typeface="+mj-ea"/>
                <a:cs typeface="+mj-cs"/>
              </a:rPr>
              <a:t>WHO &amp; WHERE ARE YOUR DONORS?</a:t>
            </a:r>
          </a:p>
        </p:txBody>
      </p:sp>
      <p:sp>
        <p:nvSpPr>
          <p:cNvPr id="3" name="Rectangle 2">
            <a:extLst>
              <a:ext uri="{FF2B5EF4-FFF2-40B4-BE49-F238E27FC236}">
                <a16:creationId xmlns:a16="http://schemas.microsoft.com/office/drawing/2014/main" id="{6933C5FC-5EDC-46AB-A5B4-D64D0128E36D}"/>
              </a:ext>
            </a:extLst>
          </p:cNvPr>
          <p:cNvSpPr/>
          <p:nvPr/>
        </p:nvSpPr>
        <p:spPr>
          <a:xfrm>
            <a:off x="643468" y="2638043"/>
            <a:ext cx="3363974" cy="3415623"/>
          </a:xfrm>
          <a:prstGeom prst="rect">
            <a:avLst/>
          </a:prstGeom>
        </p:spPr>
        <p:txBody>
          <a:bodyPr vert="horz" lIns="91440" tIns="45720" rIns="91440" bIns="45720" rtlCol="0">
            <a:normAutofit/>
          </a:bodyPr>
          <a:lstStyle/>
          <a:p>
            <a:pPr marL="342900" indent="-285750">
              <a:lnSpc>
                <a:spcPct val="90000"/>
              </a:lnSpc>
              <a:spcAft>
                <a:spcPts val="600"/>
              </a:spcAft>
              <a:buFont typeface="Wingdings" panose="05000000000000000000" pitchFamily="2" charset="2"/>
              <a:buChar char="v"/>
            </a:pPr>
            <a:r>
              <a:rPr lang="en-US" sz="1700" dirty="0"/>
              <a:t>Donors could be ANYONE!</a:t>
            </a:r>
          </a:p>
          <a:p>
            <a:pPr marL="57150" indent="-285750">
              <a:lnSpc>
                <a:spcPct val="90000"/>
              </a:lnSpc>
              <a:spcAft>
                <a:spcPts val="600"/>
              </a:spcAft>
              <a:buFont typeface="Wingdings" panose="05000000000000000000" pitchFamily="2" charset="2"/>
              <a:buChar char="v"/>
            </a:pPr>
            <a:endParaRPr lang="en-US" sz="1700" dirty="0"/>
          </a:p>
          <a:p>
            <a:pPr marL="342900" indent="-285750">
              <a:lnSpc>
                <a:spcPct val="90000"/>
              </a:lnSpc>
              <a:spcAft>
                <a:spcPts val="600"/>
              </a:spcAft>
              <a:buFont typeface="Wingdings" panose="05000000000000000000" pitchFamily="2" charset="2"/>
              <a:buChar char="v"/>
            </a:pPr>
            <a:r>
              <a:rPr lang="en-US" sz="1700" dirty="0"/>
              <a:t>Members of your organizations and everybody that wants to support your project such as schools, churches, fire departments, police, Veterans associations, etc.</a:t>
            </a:r>
          </a:p>
          <a:p>
            <a:pPr marL="57150" indent="-285750">
              <a:lnSpc>
                <a:spcPct val="90000"/>
              </a:lnSpc>
              <a:spcAft>
                <a:spcPts val="600"/>
              </a:spcAft>
              <a:buFont typeface="Wingdings" panose="05000000000000000000" pitchFamily="2" charset="2"/>
              <a:buChar char="v"/>
            </a:pPr>
            <a:endParaRPr lang="en-US" sz="1700" dirty="0"/>
          </a:p>
          <a:p>
            <a:pPr marL="342900" indent="-285750">
              <a:lnSpc>
                <a:spcPct val="90000"/>
              </a:lnSpc>
              <a:spcAft>
                <a:spcPts val="600"/>
              </a:spcAft>
              <a:buFont typeface="Wingdings" panose="05000000000000000000" pitchFamily="2" charset="2"/>
              <a:buChar char="v"/>
            </a:pPr>
            <a:r>
              <a:rPr lang="en-US" sz="1700" dirty="0"/>
              <a:t>Local businesses such as banks or your vendors. Don’t forget we can engrave their logos!</a:t>
            </a:r>
          </a:p>
        </p:txBody>
      </p:sp>
      <p:pic>
        <p:nvPicPr>
          <p:cNvPr id="9" name="Picture 8" descr="A close up of furniture&#10;&#10;Description automatically generated">
            <a:extLst>
              <a:ext uri="{FF2B5EF4-FFF2-40B4-BE49-F238E27FC236}">
                <a16:creationId xmlns:a16="http://schemas.microsoft.com/office/drawing/2014/main" id="{0A423E9C-DBD0-4598-8CEA-AF0148B9D554}"/>
              </a:ext>
            </a:extLst>
          </p:cNvPr>
          <p:cNvPicPr>
            <a:picLocks noChangeAspect="1"/>
          </p:cNvPicPr>
          <p:nvPr/>
        </p:nvPicPr>
        <p:blipFill>
          <a:blip r:embed="rId2"/>
          <a:stretch>
            <a:fillRect/>
          </a:stretch>
        </p:blipFill>
        <p:spPr>
          <a:xfrm>
            <a:off x="5297763" y="1824942"/>
            <a:ext cx="6250769" cy="3047249"/>
          </a:xfrm>
          <a:prstGeom prst="rect">
            <a:avLst/>
          </a:prstGeom>
        </p:spPr>
      </p:pic>
    </p:spTree>
    <p:extLst>
      <p:ext uri="{BB962C8B-B14F-4D97-AF65-F5344CB8AC3E}">
        <p14:creationId xmlns:p14="http://schemas.microsoft.com/office/powerpoint/2010/main" val="3461927814"/>
      </p:ext>
    </p:extLst>
  </p:cSld>
  <p:clrMapOvr>
    <a:overrideClrMapping bg1="dk1" tx1="lt1" bg2="dk2" tx2="lt2" accent1="accent1" accent2="accent2" accent3="accent3" accent4="accent4" accent5="accent5" accent6="accent6" hlink="hlink" folHlink="folHlink"/>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2">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BAFC65-DA4B-4D81-A47D-10CD9050FBEC}"/>
              </a:ext>
            </a:extLst>
          </p:cNvPr>
          <p:cNvSpPr/>
          <p:nvPr/>
        </p:nvSpPr>
        <p:spPr>
          <a:xfrm>
            <a:off x="649270" y="4615840"/>
            <a:ext cx="3885141" cy="1526741"/>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3000">
                <a:solidFill>
                  <a:schemeClr val="bg1"/>
                </a:solidFill>
                <a:latin typeface="+mj-lt"/>
                <a:ea typeface="+mj-ea"/>
                <a:cs typeface="+mj-cs"/>
              </a:rPr>
              <a:t>WHERE TO DISPLAY BRICKS/TILES?</a:t>
            </a:r>
          </a:p>
        </p:txBody>
      </p:sp>
      <p:pic>
        <p:nvPicPr>
          <p:cNvPr id="6" name="Picture 5" descr="A picture containing drawing&#10;&#10;Description automatically generated">
            <a:extLst>
              <a:ext uri="{FF2B5EF4-FFF2-40B4-BE49-F238E27FC236}">
                <a16:creationId xmlns:a16="http://schemas.microsoft.com/office/drawing/2014/main" id="{218862AF-5910-4362-9004-EF88FAEF89D4}"/>
              </a:ext>
            </a:extLst>
          </p:cNvPr>
          <p:cNvPicPr>
            <a:picLocks noChangeAspect="1"/>
          </p:cNvPicPr>
          <p:nvPr/>
        </p:nvPicPr>
        <p:blipFill>
          <a:blip r:embed="rId2"/>
          <a:stretch>
            <a:fillRect/>
          </a:stretch>
        </p:blipFill>
        <p:spPr>
          <a:xfrm>
            <a:off x="393308" y="1504719"/>
            <a:ext cx="5559480" cy="1445463"/>
          </a:xfrm>
          <a:prstGeom prst="rect">
            <a:avLst/>
          </a:prstGeom>
        </p:spPr>
      </p:pic>
      <p:pic>
        <p:nvPicPr>
          <p:cNvPr id="10" name="Picture 9" descr="A building on the floor&#10;&#10;Description automatically generated">
            <a:extLst>
              <a:ext uri="{FF2B5EF4-FFF2-40B4-BE49-F238E27FC236}">
                <a16:creationId xmlns:a16="http://schemas.microsoft.com/office/drawing/2014/main" id="{88F46DB3-491C-4831-BF3D-C5215BA3E9C7}"/>
              </a:ext>
            </a:extLst>
          </p:cNvPr>
          <p:cNvPicPr>
            <a:picLocks noChangeAspect="1"/>
          </p:cNvPicPr>
          <p:nvPr/>
        </p:nvPicPr>
        <p:blipFill>
          <a:blip r:embed="rId3"/>
          <a:stretch>
            <a:fillRect/>
          </a:stretch>
        </p:blipFill>
        <p:spPr>
          <a:xfrm>
            <a:off x="6251736" y="636783"/>
            <a:ext cx="5546955" cy="3189499"/>
          </a:xfrm>
          <a:prstGeom prst="rect">
            <a:avLst/>
          </a:prstGeom>
        </p:spPr>
      </p:pic>
      <p:cxnSp>
        <p:nvCxnSpPr>
          <p:cNvPr id="55" name="Straight Connector 54">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BA09DFD-1781-439F-8AC1-0EB9E66DEB42}"/>
              </a:ext>
            </a:extLst>
          </p:cNvPr>
          <p:cNvSpPr/>
          <p:nvPr/>
        </p:nvSpPr>
        <p:spPr>
          <a:xfrm>
            <a:off x="4945336" y="4615840"/>
            <a:ext cx="6609921" cy="1526741"/>
          </a:xfrm>
          <a:prstGeom prst="rect">
            <a:avLst/>
          </a:prstGeom>
        </p:spPr>
        <p:txBody>
          <a:bodyPr vert="horz" lIns="91440" tIns="45720" rIns="91440" bIns="45720" rtlCol="0" anchor="ctr">
            <a:normAutofit/>
          </a:bodyPr>
          <a:lstStyle/>
          <a:p>
            <a:pPr marL="342900" indent="-285750">
              <a:lnSpc>
                <a:spcPct val="90000"/>
              </a:lnSpc>
              <a:spcAft>
                <a:spcPts val="600"/>
              </a:spcAft>
              <a:buFont typeface="Wingdings" panose="05000000000000000000" pitchFamily="2" charset="2"/>
              <a:buChar char="v"/>
            </a:pPr>
            <a:r>
              <a:rPr lang="en-US" sz="1500" dirty="0">
                <a:solidFill>
                  <a:schemeClr val="bg1"/>
                </a:solidFill>
              </a:rPr>
              <a:t>If you’re using bricks: walkways, entryways, gardens, patios, under trees, planters, surrounding statues or foundations are all great locations to place them.</a:t>
            </a:r>
          </a:p>
          <a:p>
            <a:pPr marL="57150" indent="-285750">
              <a:lnSpc>
                <a:spcPct val="90000"/>
              </a:lnSpc>
              <a:spcAft>
                <a:spcPts val="600"/>
              </a:spcAft>
              <a:buFont typeface="Wingdings" panose="05000000000000000000" pitchFamily="2" charset="2"/>
              <a:buChar char="v"/>
            </a:pPr>
            <a:endParaRPr lang="en-US" sz="1500" dirty="0">
              <a:solidFill>
                <a:schemeClr val="bg1"/>
              </a:solidFill>
            </a:endParaRPr>
          </a:p>
          <a:p>
            <a:pPr marL="342900" indent="-285750">
              <a:lnSpc>
                <a:spcPct val="90000"/>
              </a:lnSpc>
              <a:spcAft>
                <a:spcPts val="600"/>
              </a:spcAft>
              <a:buFont typeface="Wingdings" panose="05000000000000000000" pitchFamily="2" charset="2"/>
              <a:buChar char="v"/>
            </a:pPr>
            <a:r>
              <a:rPr lang="en-US" sz="1500" dirty="0">
                <a:solidFill>
                  <a:schemeClr val="bg1"/>
                </a:solidFill>
              </a:rPr>
              <a:t>Do you have a wall? You can also use engraved tiles! Donor walls can have either vertical bricks or tiles both inside or outside of buildings.</a:t>
            </a:r>
          </a:p>
        </p:txBody>
      </p:sp>
    </p:spTree>
    <p:extLst>
      <p:ext uri="{BB962C8B-B14F-4D97-AF65-F5344CB8AC3E}">
        <p14:creationId xmlns:p14="http://schemas.microsoft.com/office/powerpoint/2010/main" val="252749746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3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4806D2-3CDF-4070-AF3B-DC017A5A0A83}"/>
              </a:ext>
            </a:extLst>
          </p:cNvPr>
          <p:cNvSpPr>
            <a:spLocks noGrp="1"/>
          </p:cNvSpPr>
          <p:nvPr>
            <p:ph type="title" idx="4294967295"/>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a:solidFill>
                  <a:schemeClr val="tx1"/>
                </a:solidFill>
                <a:latin typeface="+mj-lt"/>
                <a:ea typeface="+mj-ea"/>
                <a:cs typeface="+mj-cs"/>
              </a:rPr>
              <a:t>WHO PLACES THE BRICKS/TILES?</a:t>
            </a:r>
          </a:p>
        </p:txBody>
      </p:sp>
      <p:sp>
        <p:nvSpPr>
          <p:cNvPr id="4" name="TextBox 3">
            <a:extLst>
              <a:ext uri="{FF2B5EF4-FFF2-40B4-BE49-F238E27FC236}">
                <a16:creationId xmlns:a16="http://schemas.microsoft.com/office/drawing/2014/main" id="{35674C42-7CCA-45A6-A986-C6D298FCA9CA}"/>
              </a:ext>
            </a:extLst>
          </p:cNvPr>
          <p:cNvSpPr txBox="1"/>
          <p:nvPr/>
        </p:nvSpPr>
        <p:spPr>
          <a:xfrm>
            <a:off x="643468" y="2638043"/>
            <a:ext cx="3363974" cy="3415623"/>
          </a:xfrm>
          <a:prstGeom prst="rect">
            <a:avLst/>
          </a:prstGeom>
        </p:spPr>
        <p:txBody>
          <a:bodyPr vert="horz" lIns="91440" tIns="45720" rIns="91440" bIns="45720" rtlCol="0">
            <a:normAutofit/>
          </a:bodyPr>
          <a:lstStyle/>
          <a:p>
            <a:pPr marL="400050" indent="-342900">
              <a:lnSpc>
                <a:spcPct val="90000"/>
              </a:lnSpc>
              <a:spcAft>
                <a:spcPts val="600"/>
              </a:spcAft>
              <a:buFont typeface="Wingdings" panose="05000000000000000000" pitchFamily="2" charset="2"/>
              <a:buChar char="v"/>
            </a:pPr>
            <a:r>
              <a:rPr lang="en-US" sz="2000" dirty="0"/>
              <a:t>We recommend using a local professional to install your bricks or tiles. They know your area and can recommend the best way to do it.</a:t>
            </a:r>
          </a:p>
          <a:p>
            <a:pPr marL="114300" indent="-342900">
              <a:lnSpc>
                <a:spcPct val="90000"/>
              </a:lnSpc>
              <a:spcAft>
                <a:spcPts val="600"/>
              </a:spcAft>
              <a:buFont typeface="Wingdings" panose="05000000000000000000" pitchFamily="2" charset="2"/>
              <a:buChar char="v"/>
            </a:pPr>
            <a:endParaRPr lang="en-US" sz="2000" dirty="0"/>
          </a:p>
          <a:p>
            <a:pPr marL="400050" indent="-342900">
              <a:lnSpc>
                <a:spcPct val="90000"/>
              </a:lnSpc>
              <a:spcAft>
                <a:spcPts val="600"/>
              </a:spcAft>
              <a:buFont typeface="Wingdings" panose="05000000000000000000" pitchFamily="2" charset="2"/>
              <a:buChar char="v"/>
            </a:pPr>
            <a:r>
              <a:rPr lang="en-US" sz="2000" dirty="0"/>
              <a:t>Our bricks and tiles are standard U.S. sizes and are easy to install.</a:t>
            </a:r>
          </a:p>
          <a:p>
            <a:pPr indent="-228600">
              <a:lnSpc>
                <a:spcPct val="90000"/>
              </a:lnSpc>
              <a:spcAft>
                <a:spcPts val="600"/>
              </a:spcAft>
              <a:buFont typeface="Arial" panose="020B0604020202020204" pitchFamily="34" charset="0"/>
              <a:buChar char="•"/>
            </a:pPr>
            <a:endParaRPr lang="en-US" sz="2000" dirty="0"/>
          </a:p>
        </p:txBody>
      </p:sp>
      <p:pic>
        <p:nvPicPr>
          <p:cNvPr id="8" name="Picture 7" descr="IMG_7539.JPG">
            <a:extLst>
              <a:ext uri="{FF2B5EF4-FFF2-40B4-BE49-F238E27FC236}">
                <a16:creationId xmlns:a16="http://schemas.microsoft.com/office/drawing/2014/main" id="{B46CC037-F378-4402-A380-C0192F4CE002}"/>
              </a:ext>
            </a:extLst>
          </p:cNvPr>
          <p:cNvPicPr>
            <a:picLocks noChangeAspect="1"/>
          </p:cNvPicPr>
          <p:nvPr/>
        </p:nvPicPr>
        <p:blipFill>
          <a:blip r:embed="rId2" cstate="print"/>
          <a:stretch>
            <a:fillRect/>
          </a:stretch>
        </p:blipFill>
        <p:spPr>
          <a:xfrm>
            <a:off x="5297763" y="1004528"/>
            <a:ext cx="6250769" cy="4688076"/>
          </a:xfrm>
          <a:prstGeom prst="rect">
            <a:avLst/>
          </a:prstGeom>
        </p:spPr>
      </p:pic>
    </p:spTree>
    <p:extLst>
      <p:ext uri="{BB962C8B-B14F-4D97-AF65-F5344CB8AC3E}">
        <p14:creationId xmlns:p14="http://schemas.microsoft.com/office/powerpoint/2010/main" val="544230744"/>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4927C2-8CA3-488A-BEA0-2226A69F62EC}"/>
              </a:ext>
            </a:extLst>
          </p:cNvPr>
          <p:cNvSpPr>
            <a:spLocks noGrp="1"/>
          </p:cNvSpPr>
          <p:nvPr>
            <p:ph type="ctrTitle"/>
          </p:nvPr>
        </p:nvSpPr>
        <p:spPr>
          <a:xfrm>
            <a:off x="546351" y="433545"/>
            <a:ext cx="11139854" cy="930447"/>
          </a:xfrm>
        </p:spPr>
        <p:txBody>
          <a:bodyPr>
            <a:normAutofit/>
          </a:bodyPr>
          <a:lstStyle/>
          <a:p>
            <a:r>
              <a:rPr lang="en-US" sz="3000">
                <a:solidFill>
                  <a:srgbClr val="FFFFFF"/>
                </a:solidFill>
              </a:rPr>
              <a:t>HOW TO APPROACH POTENTIAL DONORS?</a:t>
            </a:r>
            <a:br>
              <a:rPr lang="en-US" sz="3000">
                <a:solidFill>
                  <a:srgbClr val="FFFFFF"/>
                </a:solidFill>
              </a:rPr>
            </a:br>
            <a:endParaRPr lang="en-US" sz="3000">
              <a:solidFill>
                <a:srgbClr val="FFFFFF"/>
              </a:solidFill>
            </a:endParaRPr>
          </a:p>
        </p:txBody>
      </p:sp>
      <p:sp>
        <p:nvSpPr>
          <p:cNvPr id="3" name="Subtitle 2">
            <a:extLst>
              <a:ext uri="{FF2B5EF4-FFF2-40B4-BE49-F238E27FC236}">
                <a16:creationId xmlns:a16="http://schemas.microsoft.com/office/drawing/2014/main" id="{471114A7-7356-4B8B-B49B-EC191C896AB5}"/>
              </a:ext>
            </a:extLst>
          </p:cNvPr>
          <p:cNvSpPr>
            <a:spLocks noGrp="1"/>
          </p:cNvSpPr>
          <p:nvPr>
            <p:ph type="subTitle" idx="1"/>
          </p:nvPr>
        </p:nvSpPr>
        <p:spPr>
          <a:xfrm>
            <a:off x="1544278" y="1645723"/>
            <a:ext cx="9144000" cy="420001"/>
          </a:xfrm>
        </p:spPr>
        <p:txBody>
          <a:bodyPr>
            <a:normAutofit/>
          </a:bodyPr>
          <a:lstStyle/>
          <a:p>
            <a:r>
              <a:rPr lang="en-US" sz="2000" dirty="0">
                <a:solidFill>
                  <a:schemeClr val="bg1"/>
                </a:solidFill>
              </a:rPr>
              <a:t>Take advantage of Polar Engraving’s FREE Donor Website and Brochure design services.</a:t>
            </a:r>
          </a:p>
          <a:p>
            <a:endParaRPr lang="en-US" sz="2000" dirty="0">
              <a:solidFill>
                <a:srgbClr val="BB8022"/>
              </a:solidFill>
            </a:endParaRPr>
          </a:p>
        </p:txBody>
      </p:sp>
      <p:cxnSp>
        <p:nvCxnSpPr>
          <p:cNvPr id="51" name="Straight Connector 4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52" name="Straight Connector 47">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diagram&#10;&#10;Description automatically generated">
            <a:extLst>
              <a:ext uri="{FF2B5EF4-FFF2-40B4-BE49-F238E27FC236}">
                <a16:creationId xmlns:a16="http://schemas.microsoft.com/office/drawing/2014/main" id="{668D32D4-6077-4FB0-BE1E-B2A8C99DE711}"/>
              </a:ext>
            </a:extLst>
          </p:cNvPr>
          <p:cNvPicPr>
            <a:picLocks noChangeAspect="1"/>
          </p:cNvPicPr>
          <p:nvPr/>
        </p:nvPicPr>
        <p:blipFill>
          <a:blip r:embed="rId2"/>
          <a:stretch>
            <a:fillRect/>
          </a:stretch>
        </p:blipFill>
        <p:spPr>
          <a:xfrm>
            <a:off x="6555802" y="2473011"/>
            <a:ext cx="4981575" cy="3905250"/>
          </a:xfrm>
          <a:prstGeom prst="rect">
            <a:avLst/>
          </a:prstGeom>
        </p:spPr>
      </p:pic>
      <p:pic>
        <p:nvPicPr>
          <p:cNvPr id="9" name="Picture 8" descr="Text&#10;&#10;Description automatically generated">
            <a:extLst>
              <a:ext uri="{FF2B5EF4-FFF2-40B4-BE49-F238E27FC236}">
                <a16:creationId xmlns:a16="http://schemas.microsoft.com/office/drawing/2014/main" id="{966C56DB-99A8-47C6-9325-4AE92294C7A2}"/>
              </a:ext>
            </a:extLst>
          </p:cNvPr>
          <p:cNvPicPr>
            <a:picLocks noChangeAspect="1"/>
          </p:cNvPicPr>
          <p:nvPr/>
        </p:nvPicPr>
        <p:blipFill>
          <a:blip r:embed="rId3"/>
          <a:stretch>
            <a:fillRect/>
          </a:stretch>
        </p:blipFill>
        <p:spPr>
          <a:xfrm>
            <a:off x="1313064" y="2368939"/>
            <a:ext cx="3777004" cy="4113393"/>
          </a:xfrm>
          <a:prstGeom prst="rect">
            <a:avLst/>
          </a:prstGeom>
        </p:spPr>
      </p:pic>
    </p:spTree>
    <p:extLst>
      <p:ext uri="{BB962C8B-B14F-4D97-AF65-F5344CB8AC3E}">
        <p14:creationId xmlns:p14="http://schemas.microsoft.com/office/powerpoint/2010/main" val="15435361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C3897EA-C64C-416A-8F0D-E09CDCED3DEA}"/>
              </a:ext>
            </a:extLst>
          </p:cNvPr>
          <p:cNvSpPr>
            <a:spLocks noGrp="1"/>
          </p:cNvSpPr>
          <p:nvPr>
            <p:ph type="title"/>
          </p:nvPr>
        </p:nvSpPr>
        <p:spPr>
          <a:xfrm>
            <a:off x="4384039" y="365126"/>
            <a:ext cx="7164493" cy="719396"/>
          </a:xfrm>
        </p:spPr>
        <p:txBody>
          <a:bodyPr>
            <a:normAutofit/>
          </a:bodyPr>
          <a:lstStyle/>
          <a:p>
            <a:r>
              <a:rPr lang="en-US" sz="3000"/>
              <a:t>POTENTIAL FUNDRAISER PROFITABILITY</a:t>
            </a:r>
            <a:endParaRPr lang="en-US" sz="3000" dirty="0"/>
          </a:p>
        </p:txBody>
      </p:sp>
      <p:pic>
        <p:nvPicPr>
          <p:cNvPr id="4" name="Picture 3" descr="A picture containing drawing&#10;&#10;Description automatically generated">
            <a:extLst>
              <a:ext uri="{FF2B5EF4-FFF2-40B4-BE49-F238E27FC236}">
                <a16:creationId xmlns:a16="http://schemas.microsoft.com/office/drawing/2014/main" id="{E1410044-9DED-4F88-9598-C3D7A95F93B9}"/>
              </a:ext>
            </a:extLst>
          </p:cNvPr>
          <p:cNvPicPr>
            <a:picLocks noChangeAspect="1"/>
          </p:cNvPicPr>
          <p:nvPr/>
        </p:nvPicPr>
        <p:blipFill>
          <a:blip r:embed="rId2"/>
          <a:stretch>
            <a:fillRect/>
          </a:stretch>
        </p:blipFill>
        <p:spPr>
          <a:xfrm>
            <a:off x="480060" y="2983385"/>
            <a:ext cx="3425957" cy="890748"/>
          </a:xfrm>
          <a:prstGeom prst="rect">
            <a:avLst/>
          </a:prstGeom>
        </p:spPr>
      </p:pic>
      <p:sp>
        <p:nvSpPr>
          <p:cNvPr id="3" name="Content Placeholder 2">
            <a:extLst>
              <a:ext uri="{FF2B5EF4-FFF2-40B4-BE49-F238E27FC236}">
                <a16:creationId xmlns:a16="http://schemas.microsoft.com/office/drawing/2014/main" id="{68A20BDC-95D8-485A-8707-AB0D7DEB0FF8}"/>
              </a:ext>
            </a:extLst>
          </p:cNvPr>
          <p:cNvSpPr>
            <a:spLocks noGrp="1"/>
          </p:cNvSpPr>
          <p:nvPr>
            <p:ph idx="1"/>
          </p:nvPr>
        </p:nvSpPr>
        <p:spPr>
          <a:xfrm>
            <a:off x="4366145" y="1190847"/>
            <a:ext cx="7574218" cy="5401339"/>
          </a:xfrm>
        </p:spPr>
        <p:txBody>
          <a:bodyPr>
            <a:normAutofit fontScale="85000" lnSpcReduction="20000"/>
          </a:bodyPr>
          <a:lstStyle/>
          <a:p>
            <a:r>
              <a:rPr lang="en-US" sz="2500" dirty="0"/>
              <a:t>100 4”x 8” Bricks sold @ $100 each = $10,000</a:t>
            </a:r>
          </a:p>
          <a:p>
            <a:r>
              <a:rPr lang="en-US" sz="2500" dirty="0"/>
              <a:t>Your cost is $19.50 x 100 = </a:t>
            </a:r>
            <a:r>
              <a:rPr lang="en-US" sz="2500" dirty="0">
                <a:solidFill>
                  <a:srgbClr val="FF0000"/>
                </a:solidFill>
              </a:rPr>
              <a:t>$1,950</a:t>
            </a:r>
          </a:p>
          <a:p>
            <a:r>
              <a:rPr lang="en-US" sz="2500" dirty="0"/>
              <a:t>Total profit generate = </a:t>
            </a:r>
            <a:r>
              <a:rPr lang="en-US" sz="2500" b="1" dirty="0">
                <a:solidFill>
                  <a:srgbClr val="00B050"/>
                </a:solidFill>
              </a:rPr>
              <a:t>$8,050</a:t>
            </a:r>
          </a:p>
          <a:p>
            <a:endParaRPr lang="en-US" sz="2500" dirty="0"/>
          </a:p>
          <a:p>
            <a:r>
              <a:rPr lang="en-US" sz="2500" dirty="0"/>
              <a:t>100 8”x 8” Bricks sold @ $350 each = $35,000</a:t>
            </a:r>
          </a:p>
          <a:p>
            <a:r>
              <a:rPr lang="en-US" sz="2500" dirty="0"/>
              <a:t>Your cost is $27.50 x 100 = </a:t>
            </a:r>
            <a:r>
              <a:rPr lang="en-US" sz="2500" dirty="0">
                <a:solidFill>
                  <a:srgbClr val="FF0000"/>
                </a:solidFill>
              </a:rPr>
              <a:t>$2,750</a:t>
            </a:r>
          </a:p>
          <a:p>
            <a:r>
              <a:rPr lang="en-US" sz="2500" dirty="0"/>
              <a:t>Total profit generated = </a:t>
            </a:r>
            <a:r>
              <a:rPr lang="en-US" sz="2500" b="1" dirty="0">
                <a:solidFill>
                  <a:srgbClr val="00B050"/>
                </a:solidFill>
              </a:rPr>
              <a:t>$32,250</a:t>
            </a:r>
          </a:p>
          <a:p>
            <a:endParaRPr lang="en-US" sz="2500" dirty="0"/>
          </a:p>
          <a:p>
            <a:r>
              <a:rPr lang="en-US" sz="2500" dirty="0"/>
              <a:t>50 12”x 12” Bricks sold @ $750 each = $37,500</a:t>
            </a:r>
          </a:p>
          <a:p>
            <a:r>
              <a:rPr lang="en-US" sz="2500" dirty="0"/>
              <a:t>Your cost is $48.50 x 50 = </a:t>
            </a:r>
            <a:r>
              <a:rPr lang="en-US" sz="2500" dirty="0">
                <a:solidFill>
                  <a:srgbClr val="FF0000"/>
                </a:solidFill>
              </a:rPr>
              <a:t>$2,425</a:t>
            </a:r>
          </a:p>
          <a:p>
            <a:r>
              <a:rPr lang="en-US" sz="2500" dirty="0"/>
              <a:t>Total profit generate = </a:t>
            </a:r>
            <a:r>
              <a:rPr lang="en-US" sz="2500" b="1" dirty="0">
                <a:solidFill>
                  <a:srgbClr val="00B050"/>
                </a:solidFill>
              </a:rPr>
              <a:t>$35,075</a:t>
            </a:r>
          </a:p>
          <a:p>
            <a:endParaRPr lang="en-US" sz="2500" dirty="0"/>
          </a:p>
          <a:p>
            <a:pPr marL="0" indent="0">
              <a:buNone/>
            </a:pPr>
            <a:r>
              <a:rPr lang="en-US" sz="2500" dirty="0"/>
              <a:t>The examples shown above don’t include other</a:t>
            </a:r>
          </a:p>
          <a:p>
            <a:pPr marL="0" indent="0">
              <a:buNone/>
            </a:pPr>
            <a:r>
              <a:rPr lang="en-US" sz="2500" dirty="0"/>
              <a:t>opportunities to raise additional revenue by offering </a:t>
            </a:r>
          </a:p>
          <a:p>
            <a:pPr marL="0" indent="0">
              <a:buNone/>
            </a:pPr>
            <a:r>
              <a:rPr lang="en-US" sz="2500" dirty="0"/>
              <a:t>bricks with custom clip art or logos or replica tiles.</a:t>
            </a:r>
          </a:p>
          <a:p>
            <a:endParaRPr lang="en-US" sz="800" dirty="0"/>
          </a:p>
        </p:txBody>
      </p:sp>
    </p:spTree>
    <p:extLst>
      <p:ext uri="{BB962C8B-B14F-4D97-AF65-F5344CB8AC3E}">
        <p14:creationId xmlns:p14="http://schemas.microsoft.com/office/powerpoint/2010/main" val="1597680216"/>
      </p:ext>
    </p:extLst>
  </p:cSld>
  <p:clrMapOvr>
    <a:overrideClrMapping bg1="dk1" tx1="lt1" bg2="dk2" tx2="lt2" accent1="accent1" accent2="accent2" accent3="accent3" accent4="accent4" accent5="accent5" accent6="accent6" hlink="hlink" folHlink="folHlink"/>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CF317-6E77-4C02-9D07-1FAD100D0FDA}"/>
              </a:ext>
            </a:extLst>
          </p:cNvPr>
          <p:cNvSpPr>
            <a:spLocks noGrp="1"/>
          </p:cNvSpPr>
          <p:nvPr>
            <p:ph type="title"/>
          </p:nvPr>
        </p:nvSpPr>
        <p:spPr>
          <a:xfrm>
            <a:off x="5297762" y="1053711"/>
            <a:ext cx="5638994" cy="1424446"/>
          </a:xfrm>
        </p:spPr>
        <p:txBody>
          <a:bodyPr>
            <a:normAutofit/>
          </a:bodyPr>
          <a:lstStyle/>
          <a:p>
            <a:r>
              <a:rPr lang="en-US" dirty="0">
                <a:solidFill>
                  <a:srgbClr val="FFFFFF"/>
                </a:solidFill>
              </a:rPr>
              <a:t>BUILDING A PARTNERSHIP</a:t>
            </a:r>
          </a:p>
        </p:txBody>
      </p:sp>
      <p:pic>
        <p:nvPicPr>
          <p:cNvPr id="4" name="Picture 3" descr="hands2.jpg">
            <a:extLst>
              <a:ext uri="{FF2B5EF4-FFF2-40B4-BE49-F238E27FC236}">
                <a16:creationId xmlns:a16="http://schemas.microsoft.com/office/drawing/2014/main" id="{4446C8CF-2D21-4DB1-8C3B-8E22ECEBFEE8}"/>
              </a:ext>
            </a:extLst>
          </p:cNvPr>
          <p:cNvPicPr>
            <a:picLocks noChangeAspect="1"/>
          </p:cNvPicPr>
          <p:nvPr/>
        </p:nvPicPr>
        <p:blipFill>
          <a:blip r:embed="rId2" cstate="print"/>
          <a:stretch>
            <a:fillRect/>
          </a:stretch>
        </p:blipFill>
        <p:spPr>
          <a:xfrm>
            <a:off x="481886" y="658908"/>
            <a:ext cx="3662730" cy="2428549"/>
          </a:xfrm>
          <a:prstGeom prst="rect">
            <a:avLst/>
          </a:prstGeom>
        </p:spPr>
      </p:pic>
      <p:cxnSp>
        <p:nvCxnSpPr>
          <p:cNvPr id="12" name="Straight Connector 11">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drawing&#10;&#10;Description automatically generated">
            <a:extLst>
              <a:ext uri="{FF2B5EF4-FFF2-40B4-BE49-F238E27FC236}">
                <a16:creationId xmlns:a16="http://schemas.microsoft.com/office/drawing/2014/main" id="{153C9B91-E0CA-463D-8BC0-2B27BA40EEB5}"/>
              </a:ext>
            </a:extLst>
          </p:cNvPr>
          <p:cNvPicPr>
            <a:picLocks noChangeAspect="1"/>
          </p:cNvPicPr>
          <p:nvPr/>
        </p:nvPicPr>
        <p:blipFill>
          <a:blip r:embed="rId3"/>
          <a:stretch>
            <a:fillRect/>
          </a:stretch>
        </p:blipFill>
        <p:spPr>
          <a:xfrm>
            <a:off x="481886" y="4508172"/>
            <a:ext cx="3662730" cy="952309"/>
          </a:xfrm>
          <a:prstGeom prst="rect">
            <a:avLst/>
          </a:prstGeom>
        </p:spPr>
      </p:pic>
      <p:sp>
        <p:nvSpPr>
          <p:cNvPr id="3" name="Content Placeholder 2">
            <a:extLst>
              <a:ext uri="{FF2B5EF4-FFF2-40B4-BE49-F238E27FC236}">
                <a16:creationId xmlns:a16="http://schemas.microsoft.com/office/drawing/2014/main" id="{F304A182-4151-4256-89A0-A0BE4C14FF93}"/>
              </a:ext>
            </a:extLst>
          </p:cNvPr>
          <p:cNvSpPr>
            <a:spLocks noGrp="1"/>
          </p:cNvSpPr>
          <p:nvPr>
            <p:ph idx="1"/>
          </p:nvPr>
        </p:nvSpPr>
        <p:spPr>
          <a:xfrm>
            <a:off x="5297762" y="2799889"/>
            <a:ext cx="5747187" cy="2987543"/>
          </a:xfrm>
        </p:spPr>
        <p:txBody>
          <a:bodyPr anchor="t">
            <a:normAutofit/>
          </a:bodyPr>
          <a:lstStyle/>
          <a:p>
            <a:pPr>
              <a:buFont typeface="Wingdings" panose="05000000000000000000" pitchFamily="2" charset="2"/>
              <a:buChar char="v"/>
            </a:pPr>
            <a:r>
              <a:rPr lang="en-US" sz="1700" dirty="0">
                <a:solidFill>
                  <a:srgbClr val="FFFFFF"/>
                </a:solidFill>
              </a:rPr>
              <a:t>Polar Engraving has the knowledge, technology and experience to make your project or fundraiser a huge success.</a:t>
            </a:r>
          </a:p>
          <a:p>
            <a:pPr>
              <a:buFont typeface="Wingdings" panose="05000000000000000000" pitchFamily="2" charset="2"/>
              <a:buChar char="v"/>
            </a:pPr>
            <a:r>
              <a:rPr lang="en-US" sz="1700" dirty="0">
                <a:solidFill>
                  <a:srgbClr val="FFFFFF"/>
                </a:solidFill>
              </a:rPr>
              <a:t>We want to provide you with the highest quality engravings and the best marketing tools to be successful.</a:t>
            </a:r>
          </a:p>
          <a:p>
            <a:pPr>
              <a:buFont typeface="Wingdings" panose="05000000000000000000" pitchFamily="2" charset="2"/>
              <a:buChar char="v"/>
            </a:pPr>
            <a:r>
              <a:rPr lang="en-US" sz="1700" dirty="0">
                <a:solidFill>
                  <a:srgbClr val="FFFFFF"/>
                </a:solidFill>
              </a:rPr>
              <a:t>We are always available to answer your questions and assist you.</a:t>
            </a:r>
          </a:p>
          <a:p>
            <a:pPr>
              <a:buFont typeface="Wingdings" panose="05000000000000000000" pitchFamily="2" charset="2"/>
              <a:buChar char="v"/>
            </a:pPr>
            <a:r>
              <a:rPr lang="en-US" sz="1700" dirty="0">
                <a:solidFill>
                  <a:srgbClr val="FFFFFF"/>
                </a:solidFill>
              </a:rPr>
              <a:t>We are committed to the success of your fundraiser.</a:t>
            </a:r>
          </a:p>
          <a:p>
            <a:pPr>
              <a:buFont typeface="Wingdings" panose="05000000000000000000" pitchFamily="2" charset="2"/>
              <a:buChar char="v"/>
            </a:pPr>
            <a:r>
              <a:rPr lang="en-US" sz="1700" dirty="0">
                <a:solidFill>
                  <a:srgbClr val="FFFFFF"/>
                </a:solidFill>
              </a:rPr>
              <a:t>Polar Engraving, the company that helps you make money!</a:t>
            </a:r>
          </a:p>
          <a:p>
            <a:endParaRPr lang="en-US" sz="1700" dirty="0">
              <a:solidFill>
                <a:srgbClr val="FFFFFF"/>
              </a:solidFill>
            </a:endParaRPr>
          </a:p>
          <a:p>
            <a:endParaRPr lang="en-US" sz="1700" dirty="0">
              <a:solidFill>
                <a:srgbClr val="FFFFFF"/>
              </a:solidFill>
            </a:endParaRPr>
          </a:p>
        </p:txBody>
      </p:sp>
    </p:spTree>
    <p:extLst>
      <p:ext uri="{BB962C8B-B14F-4D97-AF65-F5344CB8AC3E}">
        <p14:creationId xmlns:p14="http://schemas.microsoft.com/office/powerpoint/2010/main" val="8464230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4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7439668-3D04-4CC7-AADA-200153DAE906}"/>
              </a:ext>
            </a:extLst>
          </p:cNvPr>
          <p:cNvSpPr>
            <a:spLocks noGrp="1"/>
          </p:cNvSpPr>
          <p:nvPr>
            <p:ph type="title"/>
          </p:nvPr>
        </p:nvSpPr>
        <p:spPr>
          <a:xfrm>
            <a:off x="4384039" y="365125"/>
            <a:ext cx="7164493" cy="1325563"/>
          </a:xfrm>
        </p:spPr>
        <p:txBody>
          <a:bodyPr>
            <a:normAutofit/>
          </a:bodyPr>
          <a:lstStyle/>
          <a:p>
            <a:r>
              <a:rPr lang="en-US" sz="3700"/>
              <a:t>POLAR ENGRAVING, THE COMPANY THAT HELPS YOU MAKE MONEY!</a:t>
            </a:r>
          </a:p>
        </p:txBody>
      </p:sp>
      <p:pic>
        <p:nvPicPr>
          <p:cNvPr id="6" name="Picture 5" descr="A picture containing text, book, street&#10;&#10;Description automatically generated">
            <a:extLst>
              <a:ext uri="{FF2B5EF4-FFF2-40B4-BE49-F238E27FC236}">
                <a16:creationId xmlns:a16="http://schemas.microsoft.com/office/drawing/2014/main" id="{300D3F7B-F420-4239-BC0F-90311F8FF3E1}"/>
              </a:ext>
            </a:extLst>
          </p:cNvPr>
          <p:cNvPicPr>
            <a:picLocks noChangeAspect="1"/>
          </p:cNvPicPr>
          <p:nvPr/>
        </p:nvPicPr>
        <p:blipFill rotWithShape="1">
          <a:blip r:embed="rId2"/>
          <a:srcRect r="3524" b="-2"/>
          <a:stretch/>
        </p:blipFill>
        <p:spPr>
          <a:xfrm>
            <a:off x="480060" y="1648725"/>
            <a:ext cx="3425957" cy="3560068"/>
          </a:xfrm>
          <a:prstGeom prst="rect">
            <a:avLst/>
          </a:prstGeom>
        </p:spPr>
      </p:pic>
      <p:sp>
        <p:nvSpPr>
          <p:cNvPr id="3" name="Content Placeholder 2">
            <a:extLst>
              <a:ext uri="{FF2B5EF4-FFF2-40B4-BE49-F238E27FC236}">
                <a16:creationId xmlns:a16="http://schemas.microsoft.com/office/drawing/2014/main" id="{3C48FC33-226D-4A49-BE8B-C3803AB60E58}"/>
              </a:ext>
            </a:extLst>
          </p:cNvPr>
          <p:cNvSpPr>
            <a:spLocks noGrp="1"/>
          </p:cNvSpPr>
          <p:nvPr>
            <p:ph idx="1"/>
          </p:nvPr>
        </p:nvSpPr>
        <p:spPr>
          <a:xfrm>
            <a:off x="4253023" y="1775637"/>
            <a:ext cx="7458917" cy="4717238"/>
          </a:xfrm>
        </p:spPr>
        <p:txBody>
          <a:bodyPr>
            <a:normAutofit/>
          </a:bodyPr>
          <a:lstStyle/>
          <a:p>
            <a:pPr>
              <a:buFont typeface="Wingdings" panose="05000000000000000000" pitchFamily="2" charset="2"/>
              <a:buChar char="v"/>
            </a:pPr>
            <a:r>
              <a:rPr lang="en-US" sz="1900" dirty="0"/>
              <a:t>Customer service and satisfaction is ALWAYS our #1 priority!</a:t>
            </a:r>
          </a:p>
          <a:p>
            <a:pPr>
              <a:buFont typeface="Wingdings" panose="05000000000000000000" pitchFamily="2" charset="2"/>
              <a:buChar char="v"/>
            </a:pPr>
            <a:r>
              <a:rPr lang="en-US" sz="1900" dirty="0"/>
              <a:t>Free Sample:  After receiving your free personalized brick or tile sample with your clip art or logo, you can display it to motivate donors and start your campaign.</a:t>
            </a:r>
          </a:p>
          <a:p>
            <a:pPr>
              <a:buFont typeface="Wingdings" panose="05000000000000000000" pitchFamily="2" charset="2"/>
              <a:buChar char="v"/>
            </a:pPr>
            <a:r>
              <a:rPr lang="en-US" sz="1900" dirty="0"/>
              <a:t>The ability to utilize our free marketing tools such as the Donor Website and Brochure order forms.</a:t>
            </a:r>
          </a:p>
          <a:p>
            <a:pPr>
              <a:buFont typeface="Wingdings" panose="05000000000000000000" pitchFamily="2" charset="2"/>
              <a:buChar char="v"/>
            </a:pPr>
            <a:r>
              <a:rPr lang="en-US" sz="1900" dirty="0"/>
              <a:t>FREE Donor Website Design: Polar Engraving can provide your organization with a free customized website with your text, logo and photos. You will be able to receive and manage online orders from your donors. The donations will flow directly into your own PayPal account or if you prefer, you can accept checks. A customized link will be created specifically for your organization. You can link to your website or place on any advertising materials. It is a hassle-free way to collect and manage orders.</a:t>
            </a:r>
          </a:p>
          <a:p>
            <a:pPr>
              <a:buFont typeface="Wingdings" panose="05000000000000000000" pitchFamily="2" charset="2"/>
              <a:buChar char="v"/>
            </a:pPr>
            <a:endParaRPr lang="en-US" sz="1900" dirty="0"/>
          </a:p>
          <a:p>
            <a:pPr>
              <a:buFont typeface="Wingdings" panose="05000000000000000000" pitchFamily="2" charset="2"/>
              <a:buChar char="v"/>
            </a:pPr>
            <a:endParaRPr lang="en-US" sz="1900" dirty="0"/>
          </a:p>
          <a:p>
            <a:pPr>
              <a:buFont typeface="Wingdings" panose="05000000000000000000" pitchFamily="2" charset="2"/>
              <a:buChar char="v"/>
            </a:pPr>
            <a:endParaRPr lang="en-US" sz="1900" dirty="0"/>
          </a:p>
        </p:txBody>
      </p:sp>
    </p:spTree>
    <p:extLst>
      <p:ext uri="{BB962C8B-B14F-4D97-AF65-F5344CB8AC3E}">
        <p14:creationId xmlns:p14="http://schemas.microsoft.com/office/powerpoint/2010/main" val="2110448648"/>
      </p:ext>
    </p:extLst>
  </p:cSld>
  <p:clrMapOvr>
    <a:overrideClrMapping bg1="dk1" tx1="lt1" bg2="dk2" tx2="lt2" accent1="accent1" accent2="accent2" accent3="accent3" accent4="accent4" accent5="accent5" accent6="accent6" hlink="hlink" folHlink="folHlink"/>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2C9D10-CA80-4BC9-9D59-B4B9486E9328}">
  <ds:schemaRefs>
    <ds:schemaRef ds:uri="http://schemas.microsoft.com/sharepoint/v3/contenttype/forms"/>
  </ds:schemaRefs>
</ds:datastoreItem>
</file>

<file path=customXml/itemProps2.xml><?xml version="1.0" encoding="utf-8"?>
<ds:datastoreItem xmlns:ds="http://schemas.openxmlformats.org/officeDocument/2006/customXml" ds:itemID="{055D5C12-9048-448D-A69C-F00736C0732E}">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16c05727-aa75-4e4a-9b5f-8a80a1165891"/>
    <ds:schemaRef ds:uri="http://purl.org/dc/dcmitype/"/>
    <ds:schemaRef ds:uri="71af3243-3dd4-4a8d-8c0d-dd76da1f02a5"/>
    <ds:schemaRef ds:uri="http://www.w3.org/XML/1998/namespace"/>
  </ds:schemaRefs>
</ds:datastoreItem>
</file>

<file path=customXml/itemProps3.xml><?xml version="1.0" encoding="utf-8"?>
<ds:datastoreItem xmlns:ds="http://schemas.openxmlformats.org/officeDocument/2006/customXml" ds:itemID="{DD0DBFED-7AB5-403D-9982-F81C20C3F5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Widescreen</PresentationFormat>
  <Paragraphs>73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Tw Cen MT</vt:lpstr>
      <vt:lpstr>Wingdings</vt:lpstr>
      <vt:lpstr>Office Theme</vt:lpstr>
      <vt:lpstr>FUNDRAISING with POLAR ENGRAVING</vt:lpstr>
      <vt:lpstr>WHY A BRICK OR TILE FUNDRAISER?</vt:lpstr>
      <vt:lpstr>PowerPoint Presentation</vt:lpstr>
      <vt:lpstr>PowerPoint Presentation</vt:lpstr>
      <vt:lpstr>WHO PLACES THE BRICKS/TILES?</vt:lpstr>
      <vt:lpstr>HOW TO APPROACH POTENTIAL DONORS? </vt:lpstr>
      <vt:lpstr>POTENTIAL FUNDRAISER PROFITABILITY</vt:lpstr>
      <vt:lpstr>BUILDING A PARTNERSHIP</vt:lpstr>
      <vt:lpstr>POLAR ENGRAVING, THE COMPANY THAT HELPS YOU MAKE MONEY!</vt:lpstr>
      <vt:lpstr>PowerPoint Presentation</vt:lpstr>
      <vt:lpstr>BRICK COLOR CHOICES</vt:lpstr>
      <vt:lpstr>TILE COLOR CHOICES</vt:lpstr>
      <vt:lpstr>BRICK FUNDRAISING PRICING</vt:lpstr>
      <vt:lpstr>TILE FUNDRAISING PRICING </vt:lpstr>
      <vt:lpstr>ORDERING YOUR BRICKS</vt:lpstr>
      <vt:lpstr>THE POLAR ENGRAVING DIFFERENCE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2019-12-20T17:53:14Z</dcterms:created>
  <dcterms:modified xsi:type="dcterms:W3CDTF">2024-09-12T15:25:10Z</dcterms:modified>
</cp:coreProperties>
</file>